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256" r:id="rId2"/>
    <p:sldId id="257" r:id="rId3"/>
    <p:sldId id="259" r:id="rId4"/>
    <p:sldId id="260" r:id="rId5"/>
    <p:sldId id="261" r:id="rId6"/>
    <p:sldId id="262" r:id="rId7"/>
    <p:sldId id="263" r:id="rId8"/>
    <p:sldId id="264" r:id="rId9"/>
    <p:sldId id="265" r:id="rId10"/>
    <p:sldId id="266"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8" r:id="rId28"/>
    <p:sldId id="289" r:id="rId29"/>
    <p:sldId id="290" r:id="rId30"/>
    <p:sldId id="291" r:id="rId31"/>
    <p:sldId id="292" r:id="rId32"/>
    <p:sldId id="341" r:id="rId33"/>
    <p:sldId id="294" r:id="rId34"/>
    <p:sldId id="295" r:id="rId35"/>
    <p:sldId id="296" r:id="rId36"/>
    <p:sldId id="342" r:id="rId37"/>
    <p:sldId id="298" r:id="rId38"/>
    <p:sldId id="299" r:id="rId39"/>
    <p:sldId id="300" r:id="rId40"/>
    <p:sldId id="301" r:id="rId41"/>
    <p:sldId id="302" r:id="rId42"/>
    <p:sldId id="303" r:id="rId43"/>
    <p:sldId id="305" r:id="rId44"/>
    <p:sldId id="306" r:id="rId45"/>
    <p:sldId id="307" r:id="rId46"/>
    <p:sldId id="308" r:id="rId47"/>
    <p:sldId id="309" r:id="rId48"/>
    <p:sldId id="310" r:id="rId49"/>
    <p:sldId id="311" r:id="rId50"/>
    <p:sldId id="312" r:id="rId51"/>
    <p:sldId id="313" r:id="rId52"/>
    <p:sldId id="314" r:id="rId53"/>
    <p:sldId id="315" r:id="rId54"/>
    <p:sldId id="316" r:id="rId55"/>
    <p:sldId id="317" r:id="rId56"/>
    <p:sldId id="318" r:id="rId57"/>
    <p:sldId id="319" r:id="rId58"/>
    <p:sldId id="320" r:id="rId59"/>
    <p:sldId id="321" r:id="rId60"/>
    <p:sldId id="322" r:id="rId61"/>
    <p:sldId id="323" r:id="rId62"/>
    <p:sldId id="324" r:id="rId63"/>
    <p:sldId id="325" r:id="rId64"/>
    <p:sldId id="326" r:id="rId65"/>
    <p:sldId id="327" r:id="rId66"/>
    <p:sldId id="329" r:id="rId67"/>
    <p:sldId id="330" r:id="rId68"/>
    <p:sldId id="331" r:id="rId69"/>
    <p:sldId id="332" r:id="rId70"/>
    <p:sldId id="333" r:id="rId71"/>
    <p:sldId id="334" r:id="rId72"/>
    <p:sldId id="335" r:id="rId73"/>
    <p:sldId id="336" r:id="rId74"/>
    <p:sldId id="337" r:id="rId75"/>
    <p:sldId id="339" r:id="rId76"/>
    <p:sldId id="340" r:id="rId77"/>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441"/>
    <p:restoredTop sz="94765"/>
  </p:normalViewPr>
  <p:slideViewPr>
    <p:cSldViewPr snapToGrid="0" snapToObjects="1">
      <p:cViewPr varScale="1">
        <p:scale>
          <a:sx n="64" d="100"/>
          <a:sy n="64" d="100"/>
        </p:scale>
        <p:origin x="176" y="13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26" name="Shape 326"/>
          <p:cNvSpPr>
            <a:spLocks noGrp="1" noRot="1" noChangeAspect="1"/>
          </p:cNvSpPr>
          <p:nvPr>
            <p:ph type="sldImg"/>
          </p:nvPr>
        </p:nvSpPr>
        <p:spPr>
          <a:xfrm>
            <a:off x="1143000" y="685800"/>
            <a:ext cx="4572000" cy="3429000"/>
          </a:xfrm>
          <a:prstGeom prst="rect">
            <a:avLst/>
          </a:prstGeom>
        </p:spPr>
        <p:txBody>
          <a:bodyPr/>
          <a:lstStyle/>
          <a:p>
            <a:endParaRPr/>
          </a:p>
        </p:txBody>
      </p:sp>
      <p:sp>
        <p:nvSpPr>
          <p:cNvPr id="327" name="Shape 32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a:spLocks noGrp="1" noRot="1" noChangeAspect="1"/>
          </p:cNvSpPr>
          <p:nvPr>
            <p:ph type="sldImg"/>
          </p:nvPr>
        </p:nvSpPr>
        <p:spPr>
          <a:prstGeom prst="rect">
            <a:avLst/>
          </a:prstGeom>
        </p:spPr>
        <p:txBody>
          <a:bodyPr/>
          <a:lstStyle/>
          <a:p>
            <a:endParaRPr/>
          </a:p>
        </p:txBody>
      </p:sp>
      <p:sp>
        <p:nvSpPr>
          <p:cNvPr id="337" name="Shape 337"/>
          <p:cNvSpPr>
            <a:spLocks noGrp="1"/>
          </p:cNvSpPr>
          <p:nvPr>
            <p:ph type="body" sz="quarter" idx="1"/>
          </p:nvPr>
        </p:nvSpPr>
        <p:spPr>
          <a:prstGeom prst="rect">
            <a:avLst/>
          </a:prstGeom>
        </p:spPr>
        <p:txBody>
          <a:bodyPr/>
          <a:lstStyle/>
          <a:p>
            <a:r>
              <a:t>This class is, after all, about you – so let’s do some introductions.</a:t>
            </a:r>
          </a:p>
          <a:p>
            <a:endParaRPr/>
          </a:p>
          <a:p>
            <a:endParaRPr/>
          </a:p>
          <a:p>
            <a:r>
              <a:t>(You may also want to ask “Fears about class?” – that can turn a little negative, so be ready to dissuade/make happy the students if you do ask this)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Shape 422"/>
          <p:cNvSpPr>
            <a:spLocks noGrp="1" noRot="1" noChangeAspect="1"/>
          </p:cNvSpPr>
          <p:nvPr>
            <p:ph type="sldImg"/>
          </p:nvPr>
        </p:nvSpPr>
        <p:spPr>
          <a:prstGeom prst="rect">
            <a:avLst/>
          </a:prstGeom>
        </p:spPr>
        <p:txBody>
          <a:bodyPr/>
          <a:lstStyle/>
          <a:p>
            <a:endParaRPr/>
          </a:p>
        </p:txBody>
      </p:sp>
      <p:sp>
        <p:nvSpPr>
          <p:cNvPr id="423" name="Shape 423"/>
          <p:cNvSpPr>
            <a:spLocks noGrp="1"/>
          </p:cNvSpPr>
          <p:nvPr>
            <p:ph type="body" sz="quarter" idx="1"/>
          </p:nvPr>
        </p:nvSpPr>
        <p:spPr>
          <a:prstGeom prst="rect">
            <a:avLst/>
          </a:prstGeom>
        </p:spPr>
        <p:txBody>
          <a:bodyPr/>
          <a:lstStyle/>
          <a:p>
            <a:r>
              <a:rPr lang="en-US" dirty="0"/>
              <a:t>Imposter Syndrome</a:t>
            </a:r>
            <a:endParaRPr dirty="0"/>
          </a:p>
          <a:p>
            <a:endParaRPr dirty="0"/>
          </a:p>
          <a:p>
            <a:r>
              <a:rPr dirty="0"/>
              <a:t>There will be many moments where you will doubt yourself.</a:t>
            </a:r>
          </a:p>
          <a:p>
            <a:endParaRPr dirty="0"/>
          </a:p>
          <a:p>
            <a:r>
              <a:rPr dirty="0"/>
              <a:t>Everyone is on the same page as you. No-one in this classroom is dumb. You all have varying backgrounds with differing experiences and exposure.</a:t>
            </a:r>
          </a:p>
          <a:p>
            <a:endParaRPr dirty="0"/>
          </a:p>
          <a:p>
            <a:endParaRPr dirty="0"/>
          </a:p>
          <a:p>
            <a:r>
              <a:rPr dirty="0"/>
              <a:t>Everyone was where you are at some point in their career. Every single developer. Me too.  </a:t>
            </a:r>
          </a:p>
          <a:p>
            <a:endParaRPr dirty="0"/>
          </a:p>
          <a:p>
            <a:r>
              <a:rPr dirty="0"/>
              <a:t>It takes time but you have what it takes; you were selected for this program because we know you have what it takes.</a:t>
            </a:r>
          </a:p>
          <a:p>
            <a:endParaRPr dirty="0"/>
          </a:p>
          <a:p>
            <a:endParaRPr dirty="0"/>
          </a:p>
          <a:p>
            <a:r>
              <a:rPr dirty="0"/>
              <a:t>The first few weeks will be difficult, but everyone will be on a pretty level playing field a few weeks in.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Shape 427"/>
          <p:cNvSpPr>
            <a:spLocks noGrp="1" noRot="1" noChangeAspect="1"/>
          </p:cNvSpPr>
          <p:nvPr>
            <p:ph type="sldImg"/>
          </p:nvPr>
        </p:nvSpPr>
        <p:spPr>
          <a:prstGeom prst="rect">
            <a:avLst/>
          </a:prstGeom>
        </p:spPr>
        <p:txBody>
          <a:bodyPr/>
          <a:lstStyle/>
          <a:p>
            <a:endParaRPr/>
          </a:p>
        </p:txBody>
      </p:sp>
      <p:sp>
        <p:nvSpPr>
          <p:cNvPr id="428" name="Shape 428"/>
          <p:cNvSpPr>
            <a:spLocks noGrp="1"/>
          </p:cNvSpPr>
          <p:nvPr>
            <p:ph type="body" sz="quarter" idx="1"/>
          </p:nvPr>
        </p:nvSpPr>
        <p:spPr>
          <a:prstGeom prst="rect">
            <a:avLst/>
          </a:prstGeom>
        </p:spPr>
        <p:txBody>
          <a:bodyPr/>
          <a:lstStyle/>
          <a:p>
            <a:r>
              <a:t>Obstacle 2 – you have a ton of ground to cover! </a:t>
            </a:r>
          </a:p>
          <a:p>
            <a:endParaRPr/>
          </a:p>
          <a:p>
            <a:r>
              <a:t>There’s a lot to learn, and it can be intimidating. But honestly, 6 months will be over before you know it. </a:t>
            </a:r>
          </a:p>
          <a:p>
            <a:endParaRPr/>
          </a:p>
          <a:p>
            <a:r>
              <a:t>Because of the length of the program, personal issues WILL come up during the course of the program, and it will be challenging to stay motivated. </a:t>
            </a:r>
          </a:p>
          <a:p>
            <a:endParaRPr/>
          </a:p>
          <a:p>
            <a:r>
              <a:t>You should see each other as a family embarking on a long journey. You will become far closer to your peers than you realize. Intensity is no substitute for endurance.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Shape 432"/>
          <p:cNvSpPr>
            <a:spLocks noGrp="1" noRot="1" noChangeAspect="1"/>
          </p:cNvSpPr>
          <p:nvPr>
            <p:ph type="sldImg"/>
          </p:nvPr>
        </p:nvSpPr>
        <p:spPr>
          <a:prstGeom prst="rect">
            <a:avLst/>
          </a:prstGeom>
        </p:spPr>
        <p:txBody>
          <a:bodyPr/>
          <a:lstStyle/>
          <a:p>
            <a:endParaRPr/>
          </a:p>
        </p:txBody>
      </p:sp>
      <p:sp>
        <p:nvSpPr>
          <p:cNvPr id="433" name="Shape 433"/>
          <p:cNvSpPr>
            <a:spLocks noGrp="1"/>
          </p:cNvSpPr>
          <p:nvPr>
            <p:ph type="body" sz="quarter" idx="1"/>
          </p:nvPr>
        </p:nvSpPr>
        <p:spPr>
          <a:prstGeom prst="rect">
            <a:avLst/>
          </a:prstGeom>
        </p:spPr>
        <p:txBody>
          <a:bodyPr/>
          <a:lstStyle/>
          <a:p>
            <a:r>
              <a:rPr dirty="0"/>
              <a:t>And will take a while to master. Persisting in general is the #1 hardest thing in this course.</a:t>
            </a:r>
            <a:r>
              <a:rPr lang="en-US" dirty="0"/>
              <a:t> I know Senior </a:t>
            </a:r>
            <a:r>
              <a:rPr lang="en-US" dirty="0" err="1"/>
              <a:t>Devs</a:t>
            </a:r>
            <a:r>
              <a:rPr lang="en-US" dirty="0"/>
              <a:t> at New Relic and </a:t>
            </a:r>
            <a:r>
              <a:rPr lang="en-US" dirty="0" err="1"/>
              <a:t>Optimizely</a:t>
            </a:r>
            <a:r>
              <a:rPr lang="en-US" dirty="0"/>
              <a:t> that were selling</a:t>
            </a:r>
            <a:r>
              <a:rPr lang="en-US" baseline="0" dirty="0"/>
              <a:t> bikes and driving </a:t>
            </a:r>
            <a:r>
              <a:rPr lang="en-US" baseline="0" dirty="0" err="1"/>
              <a:t>lyft</a:t>
            </a:r>
            <a:r>
              <a:rPr lang="en-US" baseline="0"/>
              <a:t> a few years ago</a:t>
            </a:r>
          </a:p>
          <a:p>
            <a:endParaRPr/>
          </a:p>
          <a:p>
            <a:endParaRPr dirty="0"/>
          </a:p>
          <a:p>
            <a:r>
              <a:rPr dirty="0"/>
              <a:t>Perhaps tied with having self-confidence (talk about imposter syndrome).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Shape 438"/>
          <p:cNvSpPr>
            <a:spLocks noGrp="1" noRot="1" noChangeAspect="1"/>
          </p:cNvSpPr>
          <p:nvPr>
            <p:ph type="sldImg"/>
          </p:nvPr>
        </p:nvSpPr>
        <p:spPr>
          <a:prstGeom prst="rect">
            <a:avLst/>
          </a:prstGeom>
        </p:spPr>
        <p:txBody>
          <a:bodyPr/>
          <a:lstStyle/>
          <a:p>
            <a:endParaRPr/>
          </a:p>
        </p:txBody>
      </p:sp>
      <p:sp>
        <p:nvSpPr>
          <p:cNvPr id="439" name="Shape 439"/>
          <p:cNvSpPr>
            <a:spLocks noGrp="1"/>
          </p:cNvSpPr>
          <p:nvPr>
            <p:ph type="body" sz="quarter" idx="1"/>
          </p:nvPr>
        </p:nvSpPr>
        <p:spPr>
          <a:prstGeom prst="rect">
            <a:avLst/>
          </a:prstGeom>
        </p:spPr>
        <p:txBody>
          <a:bodyPr/>
          <a:lstStyle/>
          <a:p>
            <a:r>
              <a:t>Frustration = learning, seriously. Here’s the author of a pretty famous book on the mean stack: </a:t>
            </a:r>
          </a:p>
          <a:p>
            <a:endParaRPr/>
          </a:p>
          <a:p>
            <a:r>
              <a:t>So how do we get through this frustration and actually learn?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Shape 454"/>
          <p:cNvSpPr>
            <a:spLocks noGrp="1" noRot="1" noChangeAspect="1"/>
          </p:cNvSpPr>
          <p:nvPr>
            <p:ph type="sldImg"/>
          </p:nvPr>
        </p:nvSpPr>
        <p:spPr>
          <a:prstGeom prst="rect">
            <a:avLst/>
          </a:prstGeom>
        </p:spPr>
        <p:txBody>
          <a:bodyPr/>
          <a:lstStyle/>
          <a:p>
            <a:endParaRPr/>
          </a:p>
        </p:txBody>
      </p:sp>
      <p:sp>
        <p:nvSpPr>
          <p:cNvPr id="455" name="Shape 455"/>
          <p:cNvSpPr>
            <a:spLocks noGrp="1"/>
          </p:cNvSpPr>
          <p:nvPr>
            <p:ph type="body" sz="quarter" idx="1"/>
          </p:nvPr>
        </p:nvSpPr>
        <p:spPr>
          <a:prstGeom prst="rect">
            <a:avLst/>
          </a:prstGeom>
        </p:spPr>
        <p:txBody>
          <a:bodyPr/>
          <a:lstStyle/>
          <a:p>
            <a:r>
              <a:t>Questions?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Shape 458"/>
          <p:cNvSpPr>
            <a:spLocks noGrp="1" noRot="1" noChangeAspect="1"/>
          </p:cNvSpPr>
          <p:nvPr>
            <p:ph type="sldImg"/>
          </p:nvPr>
        </p:nvSpPr>
        <p:spPr>
          <a:prstGeom prst="rect">
            <a:avLst/>
          </a:prstGeom>
        </p:spPr>
        <p:txBody>
          <a:bodyPr/>
          <a:lstStyle/>
          <a:p>
            <a:endParaRPr/>
          </a:p>
        </p:txBody>
      </p:sp>
      <p:sp>
        <p:nvSpPr>
          <p:cNvPr id="459" name="Shape 459"/>
          <p:cNvSpPr>
            <a:spLocks noGrp="1"/>
          </p:cNvSpPr>
          <p:nvPr>
            <p:ph type="body" sz="quarter" idx="1"/>
          </p:nvPr>
        </p:nvSpPr>
        <p:spPr>
          <a:prstGeom prst="rect">
            <a:avLst/>
          </a:prstGeom>
        </p:spPr>
        <p:txBody>
          <a:bodyPr/>
          <a:lstStyle/>
          <a:p>
            <a:r>
              <a:t>Now that we’ve talked about the journey and how to be successful, let’s talk about the stops along the way.</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Shape 463"/>
          <p:cNvSpPr>
            <a:spLocks noGrp="1" noRot="1" noChangeAspect="1"/>
          </p:cNvSpPr>
          <p:nvPr>
            <p:ph type="sldImg"/>
          </p:nvPr>
        </p:nvSpPr>
        <p:spPr>
          <a:prstGeom prst="rect">
            <a:avLst/>
          </a:prstGeom>
        </p:spPr>
        <p:txBody>
          <a:bodyPr/>
          <a:lstStyle/>
          <a:p>
            <a:endParaRPr/>
          </a:p>
        </p:txBody>
      </p:sp>
      <p:sp>
        <p:nvSpPr>
          <p:cNvPr id="464" name="Shape 464"/>
          <p:cNvSpPr>
            <a:spLocks noGrp="1"/>
          </p:cNvSpPr>
          <p:nvPr>
            <p:ph type="body" sz="quarter" idx="1"/>
          </p:nvPr>
        </p:nvSpPr>
        <p:spPr>
          <a:prstGeom prst="rect">
            <a:avLst/>
          </a:prstGeom>
        </p:spPr>
        <p:txBody>
          <a:bodyPr/>
          <a:lstStyle/>
          <a:p>
            <a:r>
              <a:t>Here’s what our days will look like.</a:t>
            </a:r>
          </a:p>
          <a:p>
            <a:endParaRPr/>
          </a:p>
          <a:p>
            <a:r>
              <a:t>Question: How do you learn to code? (NEXT)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 name="Shape 471"/>
          <p:cNvSpPr>
            <a:spLocks noGrp="1" noRot="1" noChangeAspect="1"/>
          </p:cNvSpPr>
          <p:nvPr>
            <p:ph type="sldImg"/>
          </p:nvPr>
        </p:nvSpPr>
        <p:spPr>
          <a:prstGeom prst="rect">
            <a:avLst/>
          </a:prstGeom>
        </p:spPr>
        <p:txBody>
          <a:bodyPr/>
          <a:lstStyle/>
          <a:p>
            <a:endParaRPr/>
          </a:p>
        </p:txBody>
      </p:sp>
      <p:sp>
        <p:nvSpPr>
          <p:cNvPr id="472" name="Shape 472"/>
          <p:cNvSpPr>
            <a:spLocks noGrp="1"/>
          </p:cNvSpPr>
          <p:nvPr>
            <p:ph type="body" sz="quarter" idx="1"/>
          </p:nvPr>
        </p:nvSpPr>
        <p:spPr>
          <a:prstGeom prst="rect">
            <a:avLst/>
          </a:prstGeom>
        </p:spPr>
        <p:txBody>
          <a:bodyPr/>
          <a:lstStyle/>
          <a:p>
            <a:r>
              <a:t>By coding! Unfortunate, right? </a:t>
            </a:r>
          </a:p>
          <a:p>
            <a:endParaRPr/>
          </a:p>
          <a:p>
            <a:r>
              <a:t>We’ll get a ton of in-class practice reading and writing code, so the course quickly becomes “code-centric”. </a:t>
            </a:r>
          </a:p>
          <a:p>
            <a:endParaRPr/>
          </a:p>
          <a:p>
            <a:r>
              <a:t>Most days will be much less presentation-heavy than today.</a:t>
            </a:r>
          </a:p>
          <a:p>
            <a:endParaRPr/>
          </a:p>
          <a:p>
            <a:r>
              <a:t>Questions?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Shape 477"/>
          <p:cNvSpPr>
            <a:spLocks noGrp="1" noRot="1" noChangeAspect="1"/>
          </p:cNvSpPr>
          <p:nvPr>
            <p:ph type="sldImg"/>
          </p:nvPr>
        </p:nvSpPr>
        <p:spPr>
          <a:prstGeom prst="rect">
            <a:avLst/>
          </a:prstGeom>
        </p:spPr>
        <p:txBody>
          <a:bodyPr/>
          <a:lstStyle/>
          <a:p>
            <a:endParaRPr/>
          </a:p>
        </p:txBody>
      </p:sp>
      <p:sp>
        <p:nvSpPr>
          <p:cNvPr id="478" name="Shape 478"/>
          <p:cNvSpPr>
            <a:spLocks noGrp="1"/>
          </p:cNvSpPr>
          <p:nvPr>
            <p:ph type="body" sz="quarter" idx="1"/>
          </p:nvPr>
        </p:nvSpPr>
        <p:spPr>
          <a:prstGeom prst="rect">
            <a:avLst/>
          </a:prstGeom>
        </p:spPr>
        <p:txBody>
          <a:bodyPr/>
          <a:lstStyle/>
          <a:p>
            <a:r>
              <a:t>By coding! Unfortunate, right? </a:t>
            </a:r>
          </a:p>
          <a:p>
            <a:endParaRPr/>
          </a:p>
          <a:p>
            <a:r>
              <a:t>We’ll get a ton of in-class practice reading and writing code, so the course quickly becomes “code-centric”. </a:t>
            </a:r>
          </a:p>
          <a:p>
            <a:endParaRPr/>
          </a:p>
          <a:p>
            <a:r>
              <a:t>Most days will be much less presentation-heavy than today.</a:t>
            </a:r>
          </a:p>
          <a:p>
            <a:endParaRPr/>
          </a:p>
          <a:p>
            <a:r>
              <a:t>Questions?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Shape 483"/>
          <p:cNvSpPr>
            <a:spLocks noGrp="1" noRot="1" noChangeAspect="1"/>
          </p:cNvSpPr>
          <p:nvPr>
            <p:ph type="sldImg"/>
          </p:nvPr>
        </p:nvSpPr>
        <p:spPr>
          <a:prstGeom prst="rect">
            <a:avLst/>
          </a:prstGeom>
        </p:spPr>
        <p:txBody>
          <a:bodyPr/>
          <a:lstStyle/>
          <a:p>
            <a:endParaRPr/>
          </a:p>
        </p:txBody>
      </p:sp>
      <p:sp>
        <p:nvSpPr>
          <p:cNvPr id="484" name="Shape 484"/>
          <p:cNvSpPr>
            <a:spLocks noGrp="1"/>
          </p:cNvSpPr>
          <p:nvPr>
            <p:ph type="body" sz="quarter" idx="1"/>
          </p:nvPr>
        </p:nvSpPr>
        <p:spPr>
          <a:prstGeom prst="rect">
            <a:avLst/>
          </a:prstGeom>
        </p:spPr>
        <p:txBody>
          <a:bodyPr/>
          <a:lstStyle/>
          <a:p>
            <a:r>
              <a:t>Don’t be frustrated! Keep an open mind – you’re here to learn.</a:t>
            </a:r>
          </a:p>
          <a:p>
            <a:endParaRPr/>
          </a:p>
          <a:p>
            <a:r>
              <a:t>You mastery of other subjects, educational backgrounds, and professional successes do not guarantee that you will do well here. The only thing that will guarantee success is hard work, humility, and a relentless desire to be better.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Shape 346"/>
          <p:cNvSpPr>
            <a:spLocks noGrp="1" noRot="1" noChangeAspect="1"/>
          </p:cNvSpPr>
          <p:nvPr>
            <p:ph type="sldImg"/>
          </p:nvPr>
        </p:nvSpPr>
        <p:spPr>
          <a:prstGeom prst="rect">
            <a:avLst/>
          </a:prstGeom>
        </p:spPr>
        <p:txBody>
          <a:bodyPr/>
          <a:lstStyle/>
          <a:p>
            <a:endParaRPr/>
          </a:p>
        </p:txBody>
      </p:sp>
      <p:sp>
        <p:nvSpPr>
          <p:cNvPr id="347" name="Shape 347"/>
          <p:cNvSpPr>
            <a:spLocks noGrp="1"/>
          </p:cNvSpPr>
          <p:nvPr>
            <p:ph type="body" sz="quarter" idx="1"/>
          </p:nvPr>
        </p:nvSpPr>
        <p:spPr>
          <a:prstGeom prst="rect">
            <a:avLst/>
          </a:prstGeom>
        </p:spPr>
        <p:txBody>
          <a:bodyPr/>
          <a:lstStyle/>
          <a:p>
            <a:r>
              <a:t>It’s important to keep in mind why you joined this class. Let’s talk about your goals.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 name="Shape 488"/>
          <p:cNvSpPr>
            <a:spLocks noGrp="1" noRot="1" noChangeAspect="1"/>
          </p:cNvSpPr>
          <p:nvPr>
            <p:ph type="sldImg"/>
          </p:nvPr>
        </p:nvSpPr>
        <p:spPr>
          <a:prstGeom prst="rect">
            <a:avLst/>
          </a:prstGeom>
        </p:spPr>
        <p:txBody>
          <a:bodyPr/>
          <a:lstStyle/>
          <a:p>
            <a:endParaRPr/>
          </a:p>
        </p:txBody>
      </p:sp>
      <p:sp>
        <p:nvSpPr>
          <p:cNvPr id="489" name="Shape 489"/>
          <p:cNvSpPr>
            <a:spLocks noGrp="1"/>
          </p:cNvSpPr>
          <p:nvPr>
            <p:ph type="body" sz="quarter" idx="1"/>
          </p:nvPr>
        </p:nvSpPr>
        <p:spPr>
          <a:prstGeom prst="rect">
            <a:avLst/>
          </a:prstGeom>
        </p:spPr>
        <p:txBody>
          <a:bodyPr/>
          <a:lstStyle/>
          <a:p>
            <a:r>
              <a:t>Of course, to do this, you’ll need to be great at googling!</a:t>
            </a:r>
          </a:p>
          <a:p>
            <a:endParaRPr/>
          </a:p>
          <a:p>
            <a:pPr marL="171450" indent="-171450">
              <a:buSzPct val="100000"/>
              <a:buChar char="-"/>
            </a:pPr>
            <a:r>
              <a:t>This is arguably the best/most important skill you can use.</a:t>
            </a:r>
          </a:p>
          <a:p>
            <a:pPr marL="171450" indent="-171450">
              <a:buSzPct val="100000"/>
              <a:buChar char="-"/>
            </a:pPr>
            <a:r>
              <a:t> It’s silly, but being able to find the answers to your questions is extremely important, and people won’t always be around. Google should almost always be your first go-to (it has almost every answer, if you know how to find it).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a:spLocks noGrp="1" noRot="1" noChangeAspect="1"/>
          </p:cNvSpPr>
          <p:nvPr>
            <p:ph type="sldImg"/>
          </p:nvPr>
        </p:nvSpPr>
        <p:spPr>
          <a:prstGeom prst="rect">
            <a:avLst/>
          </a:prstGeom>
        </p:spPr>
        <p:txBody>
          <a:bodyPr/>
          <a:lstStyle/>
          <a:p>
            <a:endParaRPr/>
          </a:p>
        </p:txBody>
      </p:sp>
      <p:sp>
        <p:nvSpPr>
          <p:cNvPr id="500" name="Shape 500"/>
          <p:cNvSpPr>
            <a:spLocks noGrp="1"/>
          </p:cNvSpPr>
          <p:nvPr>
            <p:ph type="body" sz="quarter" idx="1"/>
          </p:nvPr>
        </p:nvSpPr>
        <p:spPr>
          <a:prstGeom prst="rect">
            <a:avLst/>
          </a:prstGeom>
        </p:spPr>
        <p:txBody>
          <a:bodyPr/>
          <a:lstStyle/>
          <a:p>
            <a:r>
              <a:t>Of course, to do this, you’ll need to be great at googling!</a:t>
            </a:r>
          </a:p>
          <a:p>
            <a:endParaRPr/>
          </a:p>
          <a:p>
            <a:pPr marL="171450" indent="-171450">
              <a:buSzPct val="100000"/>
              <a:buChar char="-"/>
            </a:pPr>
            <a:r>
              <a:t>This is arguably the best/most important skill you can use.</a:t>
            </a:r>
          </a:p>
          <a:p>
            <a:pPr marL="171450" indent="-171450">
              <a:buSzPct val="100000"/>
              <a:buChar char="-"/>
            </a:pPr>
            <a:r>
              <a:t> It’s silly, but being able to find the answers to your questions is extremely important, and people won’t always be around. Google should almost always be your first go-to (it has almost every answer, if you know how to find it).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Shape 503"/>
          <p:cNvSpPr>
            <a:spLocks noGrp="1" noRot="1" noChangeAspect="1"/>
          </p:cNvSpPr>
          <p:nvPr>
            <p:ph type="sldImg"/>
          </p:nvPr>
        </p:nvSpPr>
        <p:spPr>
          <a:prstGeom prst="rect">
            <a:avLst/>
          </a:prstGeom>
        </p:spPr>
        <p:txBody>
          <a:bodyPr/>
          <a:lstStyle/>
          <a:p>
            <a:endParaRPr/>
          </a:p>
        </p:txBody>
      </p:sp>
      <p:sp>
        <p:nvSpPr>
          <p:cNvPr id="504" name="Shape 504"/>
          <p:cNvSpPr>
            <a:spLocks noGrp="1"/>
          </p:cNvSpPr>
          <p:nvPr>
            <p:ph type="body" sz="quarter" idx="1"/>
          </p:nvPr>
        </p:nvSpPr>
        <p:spPr>
          <a:prstGeom prst="rect">
            <a:avLst/>
          </a:prstGeom>
        </p:spPr>
        <p:txBody>
          <a:bodyPr/>
          <a:lstStyle/>
          <a:p>
            <a:r>
              <a:t>So next up I want to spend a little bit of time checking that everyone has everything they need installed (from the pre-work).</a:t>
            </a:r>
          </a:p>
          <a:p>
            <a:endParaRPr/>
          </a:p>
          <a:p>
            <a:r>
              <a:t>If you can check off all of these things, spend this time helping your neighbors. This should become a habit – try to ask for help form your neighbors before going to a TA (you will both learn more along the way). &lt; We’ll talk more about this soon.</a:t>
            </a:r>
          </a:p>
          <a:p>
            <a:endParaRPr/>
          </a:p>
          <a:p>
            <a:r>
              <a:t>That said, let’s check some things off of a list.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what exactly does</a:t>
            </a:r>
            <a:r>
              <a:rPr lang="en-US" baseline="0" dirty="0"/>
              <a:t> it mean to be a “full stack developer?”</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32</a:t>
            </a:fld>
            <a:endParaRPr lang="en-US"/>
          </a:p>
        </p:txBody>
      </p:sp>
    </p:spTree>
    <p:extLst>
      <p:ext uri="{BB962C8B-B14F-4D97-AF65-F5344CB8AC3E}">
        <p14:creationId xmlns:p14="http://schemas.microsoft.com/office/powerpoint/2010/main" val="13655189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hape 521"/>
          <p:cNvSpPr>
            <a:spLocks noGrp="1" noRot="1" noChangeAspect="1"/>
          </p:cNvSpPr>
          <p:nvPr>
            <p:ph type="sldImg"/>
          </p:nvPr>
        </p:nvSpPr>
        <p:spPr>
          <a:prstGeom prst="rect">
            <a:avLst/>
          </a:prstGeom>
        </p:spPr>
        <p:txBody>
          <a:bodyPr/>
          <a:lstStyle/>
          <a:p>
            <a:endParaRPr/>
          </a:p>
        </p:txBody>
      </p:sp>
      <p:sp>
        <p:nvSpPr>
          <p:cNvPr id="522" name="Shape 522"/>
          <p:cNvSpPr>
            <a:spLocks noGrp="1"/>
          </p:cNvSpPr>
          <p:nvPr>
            <p:ph type="body" sz="quarter" idx="1"/>
          </p:nvPr>
        </p:nvSpPr>
        <p:spPr>
          <a:prstGeom prst="rect">
            <a:avLst/>
          </a:prstGeom>
        </p:spPr>
        <p:txBody>
          <a:bodyPr/>
          <a:lstStyle/>
          <a:p>
            <a:r>
              <a:t>Let’s use YouTube as an example. (Go to YouTube and do basic search)</a:t>
            </a:r>
          </a:p>
          <a:p>
            <a:endParaRPr/>
          </a:p>
          <a:p>
            <a:r>
              <a:t>You’ll learn all of this in time, but a basic YouTube search requires two things:</a:t>
            </a:r>
          </a:p>
          <a:p>
            <a:pPr marL="228600" indent="-228600">
              <a:buSzPct val="100000"/>
              <a:buAutoNum type="arabicParenR"/>
            </a:pPr>
            <a:r>
              <a:t>A ”frontend” – the graphical user interface which responds to what I type</a:t>
            </a:r>
          </a:p>
          <a:p>
            <a:pPr marL="228600" indent="-228600">
              <a:buSzPct val="100000"/>
              <a:buAutoNum type="arabicParenR"/>
            </a:pPr>
            <a:r>
              <a:t>A “backend” – the code on the “server side” that is able to do the logic behind the search, find the relevant videos, and send them along</a:t>
            </a:r>
          </a:p>
          <a:p>
            <a:pPr marL="228600" indent="-228600">
              <a:buSzPct val="100000"/>
              <a:buAutoNum type="arabicParenR"/>
            </a:pPr>
            <a:endParaRPr/>
          </a:p>
          <a:p>
            <a:r>
              <a:t>(Go to next slide)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 name="Shape 528"/>
          <p:cNvSpPr>
            <a:spLocks noGrp="1" noRot="1" noChangeAspect="1"/>
          </p:cNvSpPr>
          <p:nvPr>
            <p:ph type="sldImg"/>
          </p:nvPr>
        </p:nvSpPr>
        <p:spPr>
          <a:prstGeom prst="rect">
            <a:avLst/>
          </a:prstGeom>
        </p:spPr>
        <p:txBody>
          <a:bodyPr/>
          <a:lstStyle/>
          <a:p>
            <a:endParaRPr/>
          </a:p>
        </p:txBody>
      </p:sp>
      <p:sp>
        <p:nvSpPr>
          <p:cNvPr id="529" name="Shape 529"/>
          <p:cNvSpPr>
            <a:spLocks noGrp="1"/>
          </p:cNvSpPr>
          <p:nvPr>
            <p:ph type="body" sz="quarter" idx="1"/>
          </p:nvPr>
        </p:nvSpPr>
        <p:spPr>
          <a:prstGeom prst="rect">
            <a:avLst/>
          </a:prstGeom>
        </p:spPr>
        <p:txBody>
          <a:bodyPr/>
          <a:lstStyle/>
          <a:p>
            <a:r>
              <a:t>Websites today are all about reading code for these components – “frontend” and “backend”</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hape 535"/>
          <p:cNvSpPr>
            <a:spLocks noGrp="1" noRot="1" noChangeAspect="1"/>
          </p:cNvSpPr>
          <p:nvPr>
            <p:ph type="sldImg"/>
          </p:nvPr>
        </p:nvSpPr>
        <p:spPr>
          <a:prstGeom prst="rect">
            <a:avLst/>
          </a:prstGeom>
        </p:spPr>
        <p:txBody>
          <a:bodyPr/>
          <a:lstStyle/>
          <a:p>
            <a:endParaRPr/>
          </a:p>
        </p:txBody>
      </p:sp>
      <p:sp>
        <p:nvSpPr>
          <p:cNvPr id="536" name="Shape 536"/>
          <p:cNvSpPr>
            <a:spLocks noGrp="1"/>
          </p:cNvSpPr>
          <p:nvPr>
            <p:ph type="body" sz="quarter" idx="1"/>
          </p:nvPr>
        </p:nvSpPr>
        <p:spPr>
          <a:prstGeom prst="rect">
            <a:avLst/>
          </a:prstGeom>
        </p:spPr>
        <p:txBody>
          <a:bodyPr/>
          <a:lstStyle/>
          <a:p>
            <a:r>
              <a:t>That is “Full-Stack Development” – you build can and will build the whole thing.</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In this course, you’ll learn everything you need to be able to do this – </a:t>
            </a:r>
            <a:br>
              <a:rPr lang="en-US" dirty="0"/>
            </a:br>
            <a:endParaRPr lang="en-US" dirty="0"/>
          </a:p>
          <a:p>
            <a:r>
              <a:rPr lang="en-US" dirty="0"/>
              <a:t>you’ll be</a:t>
            </a:r>
            <a:r>
              <a:rPr lang="en-US" baseline="0" dirty="0"/>
              <a:t> able to build complex web applications even as a single developer.</a:t>
            </a:r>
          </a:p>
          <a:p>
            <a:endParaRPr lang="en-US" baseline="0" dirty="0"/>
          </a:p>
          <a:p>
            <a:endParaRPr lang="en-US" baseline="0" dirty="0"/>
          </a:p>
          <a:p>
            <a:r>
              <a:rPr lang="en-US" baseline="0" dirty="0"/>
              <a:t>Questions?</a:t>
            </a:r>
          </a:p>
          <a:p>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36</a:t>
            </a:fld>
            <a:endParaRPr lang="en-US"/>
          </a:p>
        </p:txBody>
      </p:sp>
    </p:spTree>
    <p:extLst>
      <p:ext uri="{BB962C8B-B14F-4D97-AF65-F5344CB8AC3E}">
        <p14:creationId xmlns:p14="http://schemas.microsoft.com/office/powerpoint/2010/main" val="830544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 name="Shape 559"/>
          <p:cNvSpPr>
            <a:spLocks noGrp="1" noRot="1" noChangeAspect="1"/>
          </p:cNvSpPr>
          <p:nvPr>
            <p:ph type="sldImg"/>
          </p:nvPr>
        </p:nvSpPr>
        <p:spPr>
          <a:prstGeom prst="rect">
            <a:avLst/>
          </a:prstGeom>
        </p:spPr>
        <p:txBody>
          <a:bodyPr/>
          <a:lstStyle/>
          <a:p>
            <a:endParaRPr/>
          </a:p>
        </p:txBody>
      </p:sp>
      <p:sp>
        <p:nvSpPr>
          <p:cNvPr id="560" name="Shape 560"/>
          <p:cNvSpPr>
            <a:spLocks noGrp="1"/>
          </p:cNvSpPr>
          <p:nvPr>
            <p:ph type="body" sz="quarter" idx="1"/>
          </p:nvPr>
        </p:nvSpPr>
        <p:spPr>
          <a:prstGeom prst="rect">
            <a:avLst/>
          </a:prstGeom>
        </p:spPr>
        <p:txBody>
          <a:bodyPr/>
          <a:lstStyle/>
          <a:p>
            <a:r>
              <a:t>Of course, to do this, you’ll need to be great at googling!</a:t>
            </a:r>
          </a:p>
          <a:p>
            <a:endParaRPr/>
          </a:p>
          <a:p>
            <a:pPr marL="171450" indent="-171450">
              <a:buSzPct val="100000"/>
              <a:buChar char="-"/>
            </a:pPr>
            <a:r>
              <a:t>This is arguably the best/most important skill you can use.</a:t>
            </a:r>
          </a:p>
          <a:p>
            <a:pPr marL="171450" indent="-171450">
              <a:buSzPct val="100000"/>
              <a:buChar char="-"/>
            </a:pPr>
            <a:r>
              <a:t> It’s silly, but being able to find the answers to your questions is extremely important, and people won’t always be around. Google should almost always be your first go-to (it has almost every answer, if you know how to find it).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Shape 566"/>
          <p:cNvSpPr>
            <a:spLocks noGrp="1" noRot="1" noChangeAspect="1"/>
          </p:cNvSpPr>
          <p:nvPr>
            <p:ph type="sldImg"/>
          </p:nvPr>
        </p:nvSpPr>
        <p:spPr>
          <a:prstGeom prst="rect">
            <a:avLst/>
          </a:prstGeom>
        </p:spPr>
        <p:txBody>
          <a:bodyPr/>
          <a:lstStyle/>
          <a:p>
            <a:endParaRPr/>
          </a:p>
        </p:txBody>
      </p:sp>
      <p:sp>
        <p:nvSpPr>
          <p:cNvPr id="567" name="Shape 567"/>
          <p:cNvSpPr>
            <a:spLocks noGrp="1"/>
          </p:cNvSpPr>
          <p:nvPr>
            <p:ph type="body" sz="quarter" idx="1"/>
          </p:nvPr>
        </p:nvSpPr>
        <p:spPr>
          <a:prstGeom prst="rect">
            <a:avLst/>
          </a:prstGeom>
        </p:spPr>
        <p:txBody>
          <a:bodyPr/>
          <a:lstStyle/>
          <a:p>
            <a:r>
              <a:t>The terminal is the portal to your computer – it allows you to run and even script commands that can create files, folders, and more.</a:t>
            </a:r>
          </a:p>
          <a:p>
            <a:endParaRPr/>
          </a:p>
          <a:p>
            <a:r>
              <a:t>It is extremely important that you get intimately familiar with the terminal as soon as possible, as you’ll use it for almost everything. It is fast and powerful.</a:t>
            </a:r>
          </a:p>
          <a:p>
            <a:endParaRPr/>
          </a:p>
          <a:p>
            <a:r>
              <a:t>NEXT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Shape 371"/>
          <p:cNvSpPr>
            <a:spLocks noGrp="1" noRot="1" noChangeAspect="1"/>
          </p:cNvSpPr>
          <p:nvPr>
            <p:ph type="sldImg"/>
          </p:nvPr>
        </p:nvSpPr>
        <p:spPr>
          <a:prstGeom prst="rect">
            <a:avLst/>
          </a:prstGeom>
        </p:spPr>
        <p:txBody>
          <a:bodyPr/>
          <a:lstStyle/>
          <a:p>
            <a:endParaRPr/>
          </a:p>
        </p:txBody>
      </p:sp>
      <p:sp>
        <p:nvSpPr>
          <p:cNvPr id="372" name="Shape 372"/>
          <p:cNvSpPr>
            <a:spLocks noGrp="1"/>
          </p:cNvSpPr>
          <p:nvPr>
            <p:ph type="body" sz="quarter" idx="1"/>
          </p:nvPr>
        </p:nvSpPr>
        <p:spPr>
          <a:prstGeom prst="rect">
            <a:avLst/>
          </a:prstGeom>
        </p:spPr>
        <p:txBody>
          <a:bodyPr/>
          <a:lstStyle/>
          <a:p>
            <a:r>
              <a:t>This program will not be a traditional college class. We're here to support you 100% of the way to really help you achieve their goals.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 name="Shape 571"/>
          <p:cNvSpPr>
            <a:spLocks noGrp="1" noRot="1" noChangeAspect="1"/>
          </p:cNvSpPr>
          <p:nvPr>
            <p:ph type="sldImg"/>
          </p:nvPr>
        </p:nvSpPr>
        <p:spPr>
          <a:prstGeom prst="rect">
            <a:avLst/>
          </a:prstGeom>
        </p:spPr>
        <p:txBody>
          <a:bodyPr/>
          <a:lstStyle/>
          <a:p>
            <a:endParaRPr/>
          </a:p>
        </p:txBody>
      </p:sp>
      <p:sp>
        <p:nvSpPr>
          <p:cNvPr id="572" name="Shape 572"/>
          <p:cNvSpPr>
            <a:spLocks noGrp="1"/>
          </p:cNvSpPr>
          <p:nvPr>
            <p:ph type="body" sz="quarter" idx="1"/>
          </p:nvPr>
        </p:nvSpPr>
        <p:spPr>
          <a:prstGeom prst="rect">
            <a:avLst/>
          </a:prstGeom>
        </p:spPr>
        <p:txBody>
          <a:bodyPr/>
          <a:lstStyle/>
          <a:p>
            <a:r>
              <a:t>So let’s run through a couple of examples.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 name="Shape 578"/>
          <p:cNvSpPr>
            <a:spLocks noGrp="1" noRot="1" noChangeAspect="1"/>
          </p:cNvSpPr>
          <p:nvPr>
            <p:ph type="sldImg"/>
          </p:nvPr>
        </p:nvSpPr>
        <p:spPr>
          <a:prstGeom prst="rect">
            <a:avLst/>
          </a:prstGeom>
        </p:spPr>
        <p:txBody>
          <a:bodyPr/>
          <a:lstStyle/>
          <a:p>
            <a:endParaRPr/>
          </a:p>
        </p:txBody>
      </p:sp>
      <p:sp>
        <p:nvSpPr>
          <p:cNvPr id="579" name="Shape 579"/>
          <p:cNvSpPr>
            <a:spLocks noGrp="1"/>
          </p:cNvSpPr>
          <p:nvPr>
            <p:ph type="body" sz="quarter" idx="1"/>
          </p:nvPr>
        </p:nvSpPr>
        <p:spPr>
          <a:prstGeom prst="rect">
            <a:avLst/>
          </a:prstGeom>
        </p:spPr>
        <p:txBody>
          <a:bodyPr/>
          <a:lstStyle/>
          <a:p>
            <a:r>
              <a:t>Your turn!</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 name="Shape 595"/>
          <p:cNvSpPr>
            <a:spLocks noGrp="1" noRot="1" noChangeAspect="1"/>
          </p:cNvSpPr>
          <p:nvPr>
            <p:ph type="sldImg"/>
          </p:nvPr>
        </p:nvSpPr>
        <p:spPr>
          <a:prstGeom prst="rect">
            <a:avLst/>
          </a:prstGeom>
        </p:spPr>
        <p:txBody>
          <a:bodyPr/>
          <a:lstStyle/>
          <a:p>
            <a:endParaRPr/>
          </a:p>
        </p:txBody>
      </p:sp>
      <p:sp>
        <p:nvSpPr>
          <p:cNvPr id="596" name="Shape 596"/>
          <p:cNvSpPr>
            <a:spLocks noGrp="1"/>
          </p:cNvSpPr>
          <p:nvPr>
            <p:ph type="body" sz="quarter" idx="1"/>
          </p:nvPr>
        </p:nvSpPr>
        <p:spPr>
          <a:prstGeom prst="rect">
            <a:avLst/>
          </a:prstGeom>
        </p:spPr>
        <p:txBody>
          <a:bodyPr/>
          <a:lstStyle/>
          <a:p>
            <a:r>
              <a:t>Now that you can create HTML files from the terminal, let’s create one and actually write some HTML.</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Shape 376"/>
          <p:cNvSpPr>
            <a:spLocks noGrp="1" noRot="1" noChangeAspect="1"/>
          </p:cNvSpPr>
          <p:nvPr>
            <p:ph type="sldImg"/>
          </p:nvPr>
        </p:nvSpPr>
        <p:spPr>
          <a:prstGeom prst="rect">
            <a:avLst/>
          </a:prstGeom>
        </p:spPr>
        <p:txBody>
          <a:bodyPr/>
          <a:lstStyle/>
          <a:p>
            <a:endParaRPr/>
          </a:p>
        </p:txBody>
      </p:sp>
      <p:sp>
        <p:nvSpPr>
          <p:cNvPr id="377" name="Shape 377"/>
          <p:cNvSpPr>
            <a:spLocks noGrp="1"/>
          </p:cNvSpPr>
          <p:nvPr>
            <p:ph type="body" sz="quarter" idx="1"/>
          </p:nvPr>
        </p:nvSpPr>
        <p:spPr>
          <a:prstGeom prst="rect">
            <a:avLst/>
          </a:prstGeom>
        </p:spPr>
        <p:txBody>
          <a:bodyPr/>
          <a:lstStyle/>
          <a:p>
            <a:r>
              <a:t>This program will not be a traditional college class. We're here to support you 100% of the way to really help you achieve their goals.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Shape 381"/>
          <p:cNvSpPr>
            <a:spLocks noGrp="1" noRot="1" noChangeAspect="1"/>
          </p:cNvSpPr>
          <p:nvPr>
            <p:ph type="sldImg"/>
          </p:nvPr>
        </p:nvSpPr>
        <p:spPr>
          <a:prstGeom prst="rect">
            <a:avLst/>
          </a:prstGeom>
        </p:spPr>
        <p:txBody>
          <a:bodyPr/>
          <a:lstStyle/>
          <a:p>
            <a:endParaRPr/>
          </a:p>
        </p:txBody>
      </p:sp>
      <p:sp>
        <p:nvSpPr>
          <p:cNvPr id="382" name="Shape 382"/>
          <p:cNvSpPr>
            <a:spLocks noGrp="1"/>
          </p:cNvSpPr>
          <p:nvPr>
            <p:ph type="body" sz="quarter" idx="1"/>
          </p:nvPr>
        </p:nvSpPr>
        <p:spPr>
          <a:prstGeom prst="rect">
            <a:avLst/>
          </a:prstGeom>
        </p:spPr>
        <p:txBody>
          <a:bodyPr/>
          <a:lstStyle/>
          <a:p>
            <a:r>
              <a:t>There are a few things you can do to ensure your success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Shape 386"/>
          <p:cNvSpPr>
            <a:spLocks noGrp="1" noRot="1" noChangeAspect="1"/>
          </p:cNvSpPr>
          <p:nvPr>
            <p:ph type="sldImg"/>
          </p:nvPr>
        </p:nvSpPr>
        <p:spPr>
          <a:prstGeom prst="rect">
            <a:avLst/>
          </a:prstGeom>
        </p:spPr>
        <p:txBody>
          <a:bodyPr/>
          <a:lstStyle/>
          <a:p>
            <a:endParaRPr/>
          </a:p>
        </p:txBody>
      </p:sp>
      <p:sp>
        <p:nvSpPr>
          <p:cNvPr id="387" name="Shape 387"/>
          <p:cNvSpPr>
            <a:spLocks noGrp="1"/>
          </p:cNvSpPr>
          <p:nvPr>
            <p:ph type="body" sz="quarter" idx="1"/>
          </p:nvPr>
        </p:nvSpPr>
        <p:spPr>
          <a:prstGeom prst="rect">
            <a:avLst/>
          </a:prstGeom>
        </p:spPr>
        <p:txBody>
          <a:bodyPr/>
          <a:lstStyle/>
          <a:p>
            <a:r>
              <a:t>There are a few things you can do to ensure your success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Shape 407"/>
          <p:cNvSpPr>
            <a:spLocks noGrp="1" noRot="1" noChangeAspect="1"/>
          </p:cNvSpPr>
          <p:nvPr>
            <p:ph type="sldImg"/>
          </p:nvPr>
        </p:nvSpPr>
        <p:spPr>
          <a:prstGeom prst="rect">
            <a:avLst/>
          </a:prstGeom>
        </p:spPr>
        <p:txBody>
          <a:bodyPr/>
          <a:lstStyle/>
          <a:p>
            <a:endParaRPr/>
          </a:p>
        </p:txBody>
      </p:sp>
      <p:sp>
        <p:nvSpPr>
          <p:cNvPr id="408" name="Shape 408"/>
          <p:cNvSpPr>
            <a:spLocks noGrp="1"/>
          </p:cNvSpPr>
          <p:nvPr>
            <p:ph type="body" sz="quarter" idx="1"/>
          </p:nvPr>
        </p:nvSpPr>
        <p:spPr>
          <a:prstGeom prst="rect">
            <a:avLst/>
          </a:prstGeom>
        </p:spPr>
        <p:txBody>
          <a:bodyPr/>
          <a:lstStyle/>
          <a:p>
            <a:r>
              <a:t>So how does one learn? Well…</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Shape 412"/>
          <p:cNvSpPr>
            <a:spLocks noGrp="1" noRot="1" noChangeAspect="1"/>
          </p:cNvSpPr>
          <p:nvPr>
            <p:ph type="sldImg"/>
          </p:nvPr>
        </p:nvSpPr>
        <p:spPr>
          <a:prstGeom prst="rect">
            <a:avLst/>
          </a:prstGeom>
        </p:spPr>
        <p:txBody>
          <a:bodyPr/>
          <a:lstStyle/>
          <a:p>
            <a:endParaRPr/>
          </a:p>
        </p:txBody>
      </p:sp>
      <p:sp>
        <p:nvSpPr>
          <p:cNvPr id="413" name="Shape 413"/>
          <p:cNvSpPr>
            <a:spLocks noGrp="1"/>
          </p:cNvSpPr>
          <p:nvPr>
            <p:ph type="body" sz="quarter" idx="1"/>
          </p:nvPr>
        </p:nvSpPr>
        <p:spPr>
          <a:prstGeom prst="rect">
            <a:avLst/>
          </a:prstGeom>
        </p:spPr>
        <p:txBody>
          <a:bodyPr/>
          <a:lstStyle/>
          <a:p>
            <a:r>
              <a:t>… there are a few obstacles in the way.</a:t>
            </a:r>
          </a:p>
          <a:p>
            <a:endParaRPr/>
          </a:p>
          <a:p>
            <a:r>
              <a:t>Things that will frustrate you…</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Shape 417"/>
          <p:cNvSpPr>
            <a:spLocks noGrp="1" noRot="1" noChangeAspect="1"/>
          </p:cNvSpPr>
          <p:nvPr>
            <p:ph type="sldImg"/>
          </p:nvPr>
        </p:nvSpPr>
        <p:spPr>
          <a:prstGeom prst="rect">
            <a:avLst/>
          </a:prstGeom>
        </p:spPr>
        <p:txBody>
          <a:bodyPr/>
          <a:lstStyle/>
          <a:p>
            <a:endParaRPr/>
          </a:p>
        </p:txBody>
      </p:sp>
      <p:sp>
        <p:nvSpPr>
          <p:cNvPr id="418" name="Shape 418"/>
          <p:cNvSpPr>
            <a:spLocks noGrp="1"/>
          </p:cNvSpPr>
          <p:nvPr>
            <p:ph type="body" sz="quarter" idx="1"/>
          </p:nvPr>
        </p:nvSpPr>
        <p:spPr>
          <a:prstGeom prst="rect">
            <a:avLst/>
          </a:prstGeom>
        </p:spPr>
        <p:txBody>
          <a:bodyPr/>
          <a:lstStyle/>
          <a:p>
            <a:r>
              <a:t>Obstacle 1</a:t>
            </a:r>
            <a:br/>
            <a:br/>
            <a:r>
              <a:t>First, learning to code is tough, intimidating, and frustrating at times. You should forget about your uncle/brother-in-law/friend/step-sister who told you about so-and-so learning to build apps in 1 week. Coding is hard. It will take time. There is no way around that.</a:t>
            </a:r>
          </a:p>
          <a:p>
            <a:endParaRPr/>
          </a:p>
          <a:p>
            <a:r>
              <a:t>It’s confusing, difficult, and there’s a ton to learn. But it’s super rewarding when you _do_ learn why your code broke or is working.</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14" name="Rectangle 6"/>
          <p:cNvSpPr/>
          <p:nvPr/>
        </p:nvSpPr>
        <p:spPr>
          <a:xfrm>
            <a:off x="0" y="0"/>
            <a:ext cx="9144000" cy="6858000"/>
          </a:xfrm>
          <a:prstGeom prst="rect">
            <a:avLst/>
          </a:prstGeom>
          <a:solidFill>
            <a:srgbClr val="262626"/>
          </a:solidFill>
          <a:ln w="25400">
            <a:solidFill>
              <a:srgbClr val="3A5E8A"/>
            </a:solidFill>
          </a:ln>
        </p:spPr>
        <p:txBody>
          <a:bodyPr lIns="45719" rIns="45719" anchor="ctr"/>
          <a:lstStyle/>
          <a:p>
            <a:pPr algn="ctr">
              <a:defRPr>
                <a:solidFill>
                  <a:srgbClr val="FFFFFF"/>
                </a:solidFill>
              </a:defRPr>
            </a:pPr>
            <a:endParaRPr/>
          </a:p>
        </p:txBody>
      </p:sp>
      <p:sp>
        <p:nvSpPr>
          <p:cNvPr id="15" name="Flowchart: Process 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grpSp>
        <p:nvGrpSpPr>
          <p:cNvPr id="18" name="Group 11"/>
          <p:cNvGrpSpPr/>
          <p:nvPr/>
        </p:nvGrpSpPr>
        <p:grpSpPr>
          <a:xfrm>
            <a:off x="2831735" y="3945633"/>
            <a:ext cx="3917511" cy="486920"/>
            <a:chOff x="0" y="0"/>
            <a:chExt cx="3917510" cy="486919"/>
          </a:xfrm>
        </p:grpSpPr>
        <p:pic>
          <p:nvPicPr>
            <p:cNvPr id="16" name="Content Placeholder 8" descr="Content Placeholder 8"/>
            <p:cNvPicPr>
              <a:picLocks noChangeAspect="1"/>
            </p:cNvPicPr>
            <p:nvPr/>
          </p:nvPicPr>
          <p:blipFill>
            <a:blip r:embed="rId2">
              <a:extLst/>
            </a:blip>
            <a:srcRect l="39450"/>
            <a:stretch>
              <a:fillRect/>
            </a:stretch>
          </p:blipFill>
          <p:spPr>
            <a:xfrm>
              <a:off x="402618" y="0"/>
              <a:ext cx="3514893" cy="486920"/>
            </a:xfrm>
            <a:prstGeom prst="rect">
              <a:avLst/>
            </a:prstGeom>
            <a:ln w="12700" cap="flat">
              <a:noFill/>
              <a:miter lim="400000"/>
            </a:ln>
            <a:effectLst/>
          </p:spPr>
        </p:pic>
        <p:pic>
          <p:nvPicPr>
            <p:cNvPr id="17" name="Content Placeholder 8" descr="Content Placeholder 8"/>
            <p:cNvPicPr>
              <a:picLocks noChangeAspect="1"/>
            </p:cNvPicPr>
            <p:nvPr/>
          </p:nvPicPr>
          <p:blipFill>
            <a:blip r:embed="rId2">
              <a:extLst/>
            </a:blip>
            <a:srcRect r="92757"/>
            <a:stretch>
              <a:fillRect/>
            </a:stretch>
          </p:blipFill>
          <p:spPr>
            <a:xfrm>
              <a:off x="0" y="0"/>
              <a:ext cx="420451" cy="486920"/>
            </a:xfrm>
            <a:prstGeom prst="rect">
              <a:avLst/>
            </a:prstGeom>
            <a:ln w="12700" cap="flat">
              <a:noFill/>
              <a:miter lim="400000"/>
            </a:ln>
            <a:effectLst/>
          </p:spPr>
        </p:pic>
      </p:grpSp>
      <p:sp>
        <p:nvSpPr>
          <p:cNvPr id="19" name="Title Text"/>
          <p:cNvSpPr txBox="1">
            <a:spLocks noGrp="1"/>
          </p:cNvSpPr>
          <p:nvPr>
            <p:ph type="title"/>
          </p:nvPr>
        </p:nvSpPr>
        <p:spPr>
          <a:prstGeom prst="rect">
            <a:avLst/>
          </a:prstGeom>
        </p:spPr>
        <p:txBody>
          <a:bodyPr/>
          <a:lstStyle/>
          <a:p>
            <a:r>
              <a:t>Title Text</a:t>
            </a:r>
          </a:p>
        </p:txBody>
      </p:sp>
      <p:sp>
        <p:nvSpPr>
          <p:cNvPr id="20" name="Body Level One…"/>
          <p:cNvSpPr txBox="1">
            <a:spLocks noGrp="1"/>
          </p:cNvSpPr>
          <p:nvPr>
            <p:ph type="body" sz="quarter" idx="1"/>
          </p:nvPr>
        </p:nvSpPr>
        <p:spPr>
          <a:xfrm>
            <a:off x="396991" y="2504043"/>
            <a:ext cx="2700337" cy="381001"/>
          </a:xfrm>
          <a:prstGeom prst="rect">
            <a:avLst/>
          </a:prstGeom>
        </p:spPr>
        <p:txBody>
          <a:bodyPr/>
          <a:lstStyle>
            <a:lvl1pPr marL="0" indent="0">
              <a:spcBef>
                <a:spcPts val="400"/>
              </a:spcBef>
              <a:buSzTx/>
              <a:buFontTx/>
              <a:buNone/>
              <a:defRPr sz="2000" b="1">
                <a:solidFill>
                  <a:srgbClr val="FFFFFF"/>
                </a:solidFill>
                <a:latin typeface="Arial"/>
                <a:ea typeface="Arial"/>
                <a:cs typeface="Arial"/>
                <a:sym typeface="Arial"/>
              </a:defRPr>
            </a:lvl1pPr>
            <a:lvl2pPr marL="557530" indent="-214629">
              <a:spcBef>
                <a:spcPts val="400"/>
              </a:spcBef>
              <a:buFontTx/>
              <a:defRPr sz="2000" b="1">
                <a:solidFill>
                  <a:srgbClr val="FFFFFF"/>
                </a:solidFill>
                <a:latin typeface="Arial"/>
                <a:ea typeface="Arial"/>
                <a:cs typeface="Arial"/>
                <a:sym typeface="Arial"/>
              </a:defRPr>
            </a:lvl2pPr>
            <a:lvl3pPr marL="857250" indent="-171450">
              <a:spcBef>
                <a:spcPts val="400"/>
              </a:spcBef>
              <a:buFontTx/>
              <a:defRPr sz="2000" b="1">
                <a:solidFill>
                  <a:srgbClr val="FFFFFF"/>
                </a:solidFill>
                <a:latin typeface="Arial"/>
                <a:ea typeface="Arial"/>
                <a:cs typeface="Arial"/>
                <a:sym typeface="Arial"/>
              </a:defRPr>
            </a:lvl3pPr>
            <a:lvl4pPr marL="1200150" indent="-171450">
              <a:spcBef>
                <a:spcPts val="400"/>
              </a:spcBef>
              <a:buFontTx/>
              <a:defRPr sz="2000" b="1">
                <a:solidFill>
                  <a:srgbClr val="FFFFFF"/>
                </a:solidFill>
                <a:latin typeface="Arial"/>
                <a:ea typeface="Arial"/>
                <a:cs typeface="Arial"/>
                <a:sym typeface="Arial"/>
              </a:defRPr>
            </a:lvl4pPr>
            <a:lvl5pPr marL="1543050" indent="-171450">
              <a:spcBef>
                <a:spcPts val="400"/>
              </a:spcBef>
              <a:buFontTx/>
              <a:defRPr sz="2000" b="1">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1" name="Text Placeholder 19"/>
          <p:cNvSpPr>
            <a:spLocks noGrp="1"/>
          </p:cNvSpPr>
          <p:nvPr>
            <p:ph type="body" sz="quarter" idx="13"/>
          </p:nvPr>
        </p:nvSpPr>
        <p:spPr>
          <a:xfrm>
            <a:off x="396992" y="3998593"/>
            <a:ext cx="2270008" cy="381001"/>
          </a:xfrm>
          <a:prstGeom prst="rect">
            <a:avLst/>
          </a:prstGeom>
        </p:spPr>
        <p:txBody>
          <a:bodyPr/>
          <a:lstStyle/>
          <a:p>
            <a:pPr marL="0" indent="0">
              <a:spcBef>
                <a:spcPts val="400"/>
              </a:spcBef>
              <a:buSzTx/>
              <a:buFontTx/>
              <a:buNone/>
              <a:defRPr sz="2000" b="1">
                <a:solidFill>
                  <a:srgbClr val="FFFFFF"/>
                </a:solidFill>
                <a:latin typeface="Arial"/>
                <a:ea typeface="Arial"/>
                <a:cs typeface="Arial"/>
                <a:sym typeface="Arial"/>
              </a:defRPr>
            </a:pPr>
            <a:endParaRPr/>
          </a:p>
        </p:txBody>
      </p:sp>
      <p:sp>
        <p:nvSpPr>
          <p:cNvPr id="22" name="TextBox 21"/>
          <p:cNvSpPr txBox="1"/>
          <p:nvPr/>
        </p:nvSpPr>
        <p:spPr>
          <a:xfrm>
            <a:off x="533400" y="6531609"/>
            <a:ext cx="2787650"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800">
                <a:solidFill>
                  <a:srgbClr val="FFFFFF"/>
                </a:solidFill>
                <a:latin typeface="Arial"/>
                <a:ea typeface="Arial"/>
                <a:cs typeface="Arial"/>
                <a:sym typeface="Arial"/>
              </a:defRPr>
            </a:lvl1pPr>
          </a:lstStyle>
          <a:p>
            <a:r>
              <a:t>© 2016 | Coding Boot Camp - All Rights Reserved</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Slide">
    <p:bg>
      <p:bgPr>
        <a:solidFill>
          <a:srgbClr val="404040"/>
        </a:solidFill>
        <a:effectLst/>
      </p:bgPr>
    </p:bg>
    <p:spTree>
      <p:nvGrpSpPr>
        <p:cNvPr id="1" name=""/>
        <p:cNvGrpSpPr/>
        <p:nvPr/>
      </p:nvGrpSpPr>
      <p:grpSpPr>
        <a:xfrm>
          <a:off x="0" y="0"/>
          <a:ext cx="0" cy="0"/>
          <a:chOff x="0" y="0"/>
          <a:chExt cx="0" cy="0"/>
        </a:xfrm>
      </p:grpSpPr>
      <p:sp>
        <p:nvSpPr>
          <p:cNvPr id="133" name="Flowchart: Process 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134" name="Title 1"/>
          <p:cNvSpPr txBox="1"/>
          <p:nvPr/>
        </p:nvSpPr>
        <p:spPr>
          <a:xfrm>
            <a:off x="426891" y="3962400"/>
            <a:ext cx="3535509" cy="453389"/>
          </a:xfrm>
          <a:prstGeom prst="rect">
            <a:avLst/>
          </a:prstGeom>
          <a:ln w="12700">
            <a:miter lim="400000"/>
          </a:ln>
          <a:extLst>
            <a:ext uri="{C572A759-6A51-4108-AA02-DFA0A04FC94B}">
              <ma14:wrappingTextBoxFlag xmlns:ma14="http://schemas.microsoft.com/office/mac/drawingml/2011/main" xmlns="" val="1"/>
            </a:ext>
          </a:extLst>
        </p:spPr>
        <p:txBody>
          <a:bodyPr lIns="34290" tIns="34290" rIns="34290" bIns="34290" anchor="ctr">
            <a:normAutofit/>
          </a:bodyPr>
          <a:lstStyle>
            <a:lvl1pPr>
              <a:defRPr sz="1900" b="1">
                <a:solidFill>
                  <a:srgbClr val="FFFFFF"/>
                </a:solidFill>
                <a:latin typeface="Arial"/>
                <a:ea typeface="Arial"/>
                <a:cs typeface="Arial"/>
                <a:sym typeface="Arial"/>
              </a:defRPr>
            </a:lvl1pPr>
          </a:lstStyle>
          <a:p>
            <a:r>
              <a:t>The Coding Bootcamp |</a:t>
            </a:r>
          </a:p>
        </p:txBody>
      </p:sp>
      <p:sp>
        <p:nvSpPr>
          <p:cNvPr id="135" name="TextBox 17"/>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sp>
        <p:nvSpPr>
          <p:cNvPr id="136" name="Title Text"/>
          <p:cNvSpPr txBox="1">
            <a:spLocks noGrp="1"/>
          </p:cNvSpPr>
          <p:nvPr>
            <p:ph type="title"/>
          </p:nvPr>
        </p:nvSpPr>
        <p:spPr>
          <a:prstGeom prst="rect">
            <a:avLst/>
          </a:prstGeom>
        </p:spPr>
        <p:txBody>
          <a:bodyPr/>
          <a:lstStyle>
            <a:lvl1pPr defTabSz="914400">
              <a:lnSpc>
                <a:spcPct val="90000"/>
              </a:lnSpc>
              <a:defRPr i="0"/>
            </a:lvl1pPr>
          </a:lstStyle>
          <a:p>
            <a:r>
              <a:t>Title Text</a:t>
            </a:r>
          </a:p>
        </p:txBody>
      </p:sp>
      <p:sp>
        <p:nvSpPr>
          <p:cNvPr id="137" name="Body Level One…"/>
          <p:cNvSpPr txBox="1">
            <a:spLocks noGrp="1"/>
          </p:cNvSpPr>
          <p:nvPr>
            <p:ph type="body" sz="quarter" idx="1"/>
          </p:nvPr>
        </p:nvSpPr>
        <p:spPr>
          <a:xfrm>
            <a:off x="3370402" y="4034788"/>
            <a:ext cx="2270008" cy="381001"/>
          </a:xfrm>
          <a:prstGeom prst="rect">
            <a:avLst/>
          </a:prstGeom>
        </p:spPr>
        <p:txBody>
          <a:bodyPr/>
          <a:lstStyle>
            <a:lvl1pPr marL="0" indent="0" defTabSz="914400">
              <a:lnSpc>
                <a:spcPct val="90000"/>
              </a:lnSpc>
              <a:spcBef>
                <a:spcPts val="1000"/>
              </a:spcBef>
              <a:buSzTx/>
              <a:buFontTx/>
              <a:buNone/>
              <a:defRPr sz="2000" b="1">
                <a:solidFill>
                  <a:srgbClr val="FFFFFF"/>
                </a:solidFill>
                <a:latin typeface="Arial"/>
                <a:ea typeface="Arial"/>
                <a:cs typeface="Arial"/>
                <a:sym typeface="Arial"/>
              </a:defRPr>
            </a:lvl1pPr>
            <a:lvl2pPr marL="685800" indent="-228600" defTabSz="914400">
              <a:lnSpc>
                <a:spcPct val="90000"/>
              </a:lnSpc>
              <a:spcBef>
                <a:spcPts val="1000"/>
              </a:spcBef>
              <a:buFontTx/>
              <a:buChar char="•"/>
              <a:defRPr sz="2000" b="1">
                <a:solidFill>
                  <a:srgbClr val="FFFFFF"/>
                </a:solidFill>
                <a:latin typeface="Arial"/>
                <a:ea typeface="Arial"/>
                <a:cs typeface="Arial"/>
                <a:sym typeface="Arial"/>
              </a:defRPr>
            </a:lvl2pPr>
            <a:lvl3pPr marL="1143000" defTabSz="914400">
              <a:lnSpc>
                <a:spcPct val="90000"/>
              </a:lnSpc>
              <a:spcBef>
                <a:spcPts val="1000"/>
              </a:spcBef>
              <a:buFontTx/>
              <a:defRPr sz="2000" b="1">
                <a:solidFill>
                  <a:srgbClr val="FFFFFF"/>
                </a:solidFill>
                <a:latin typeface="Arial"/>
                <a:ea typeface="Arial"/>
                <a:cs typeface="Arial"/>
                <a:sym typeface="Arial"/>
              </a:defRPr>
            </a:lvl3pPr>
            <a:lvl4pPr marL="1600200" indent="-228600" defTabSz="914400">
              <a:lnSpc>
                <a:spcPct val="90000"/>
              </a:lnSpc>
              <a:spcBef>
                <a:spcPts val="1000"/>
              </a:spcBef>
              <a:buFontTx/>
              <a:buChar char="•"/>
              <a:defRPr sz="2000" b="1">
                <a:solidFill>
                  <a:srgbClr val="FFFFFF"/>
                </a:solidFill>
                <a:latin typeface="Arial"/>
                <a:ea typeface="Arial"/>
                <a:cs typeface="Arial"/>
                <a:sym typeface="Arial"/>
              </a:defRPr>
            </a:lvl4pPr>
            <a:lvl5pPr marL="2057400" indent="-228600" defTabSz="914400">
              <a:lnSpc>
                <a:spcPct val="90000"/>
              </a:lnSpc>
              <a:spcBef>
                <a:spcPts val="1000"/>
              </a:spcBef>
              <a:buFontTx/>
              <a:buChar char="•"/>
              <a:defRPr sz="2000" b="1">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38" name="Text Placeholder 19"/>
          <p:cNvSpPr>
            <a:spLocks noGrp="1"/>
          </p:cNvSpPr>
          <p:nvPr>
            <p:ph type="body" sz="quarter" idx="13"/>
          </p:nvPr>
        </p:nvSpPr>
        <p:spPr>
          <a:xfrm>
            <a:off x="396990" y="2504043"/>
            <a:ext cx="2700339" cy="381001"/>
          </a:xfrm>
          <a:prstGeom prst="rect">
            <a:avLst/>
          </a:prstGeom>
        </p:spPr>
        <p:txBody>
          <a:bodyPr/>
          <a:lstStyle/>
          <a:p>
            <a:pPr marL="0" indent="0" defTabSz="914400">
              <a:lnSpc>
                <a:spcPct val="90000"/>
              </a:lnSpc>
              <a:spcBef>
                <a:spcPts val="1000"/>
              </a:spcBef>
              <a:buSzTx/>
              <a:buFontTx/>
              <a:buNone/>
              <a:defRPr sz="2000" b="1">
                <a:solidFill>
                  <a:srgbClr val="FFFFFF"/>
                </a:solidFill>
                <a:latin typeface="Arial"/>
                <a:ea typeface="Arial"/>
                <a:cs typeface="Arial"/>
                <a:sym typeface="Arial"/>
              </a:defRPr>
            </a:pPr>
            <a:endParaRPr/>
          </a:p>
        </p:txBody>
      </p:sp>
      <p:sp>
        <p:nvSpPr>
          <p:cNvPr id="1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1_Blank">
    <p:bg>
      <p:bgPr>
        <a:solidFill>
          <a:srgbClr val="404040"/>
        </a:solidFill>
        <a:effectLst/>
      </p:bgPr>
    </p:bg>
    <p:spTree>
      <p:nvGrpSpPr>
        <p:cNvPr id="1" name=""/>
        <p:cNvGrpSpPr/>
        <p:nvPr/>
      </p:nvGrpSpPr>
      <p:grpSpPr>
        <a:xfrm>
          <a:off x="0" y="0"/>
          <a:ext cx="0" cy="0"/>
          <a:chOff x="0" y="0"/>
          <a:chExt cx="0" cy="0"/>
        </a:xfrm>
      </p:grpSpPr>
      <p:sp>
        <p:nvSpPr>
          <p:cNvPr id="146"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endParaRPr/>
          </a:p>
        </p:txBody>
      </p:sp>
      <p:sp>
        <p:nvSpPr>
          <p:cNvPr id="147" name="TextBox 6"/>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sp>
        <p:nvSpPr>
          <p:cNvPr id="148" name="Title Text"/>
          <p:cNvSpPr txBox="1">
            <a:spLocks noGrp="1"/>
          </p:cNvSpPr>
          <p:nvPr>
            <p:ph type="title"/>
          </p:nvPr>
        </p:nvSpPr>
        <p:spPr>
          <a:prstGeom prst="rect">
            <a:avLst/>
          </a:prstGeom>
        </p:spPr>
        <p:txBody>
          <a:bodyPr/>
          <a:lstStyle>
            <a:lvl1pPr defTabSz="914400">
              <a:lnSpc>
                <a:spcPct val="90000"/>
              </a:lnSpc>
            </a:lvl1pPr>
          </a:lstStyle>
          <a:p>
            <a:r>
              <a:t>Title Text</a:t>
            </a:r>
          </a:p>
        </p:txBody>
      </p:sp>
      <p:sp>
        <p:nvSpPr>
          <p:cNvPr id="1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156" name="Flowchart: Process 9"/>
          <p:cNvSpPr/>
          <p:nvPr/>
        </p:nvSpPr>
        <p:spPr>
          <a:xfrm>
            <a:off x="-5872" y="6410337"/>
            <a:ext cx="9155743" cy="457748"/>
          </a:xfrm>
          <a:prstGeom prst="rect">
            <a:avLst/>
          </a:prstGeom>
          <a:solidFill>
            <a:srgbClr val="595959"/>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157" name="Title Text"/>
          <p:cNvSpPr txBox="1">
            <a:spLocks noGrp="1"/>
          </p:cNvSpPr>
          <p:nvPr>
            <p:ph type="title"/>
          </p:nvPr>
        </p:nvSpPr>
        <p:spPr>
          <a:xfrm>
            <a:off x="304800" y="0"/>
            <a:ext cx="5470527" cy="653854"/>
          </a:xfrm>
          <a:prstGeom prst="rect">
            <a:avLst/>
          </a:prstGeom>
        </p:spPr>
        <p:txBody>
          <a:bodyPr/>
          <a:lstStyle>
            <a:lvl1pPr defTabSz="914400">
              <a:lnSpc>
                <a:spcPct val="90000"/>
              </a:lnSpc>
              <a:defRPr sz="2400" i="0">
                <a:solidFill>
                  <a:srgbClr val="000000"/>
                </a:solidFill>
              </a:defRPr>
            </a:lvl1pPr>
          </a:lstStyle>
          <a:p>
            <a:r>
              <a:t>Title Text</a:t>
            </a:r>
          </a:p>
        </p:txBody>
      </p:sp>
      <p:sp>
        <p:nvSpPr>
          <p:cNvPr id="158" name="Straight Connector 8"/>
          <p:cNvSpPr/>
          <p:nvPr/>
        </p:nvSpPr>
        <p:spPr>
          <a:xfrm>
            <a:off x="0" y="653853"/>
            <a:ext cx="9144000" cy="1"/>
          </a:xfrm>
          <a:prstGeom prst="line">
            <a:avLst/>
          </a:prstGeom>
          <a:ln w="41275">
            <a:solidFill>
              <a:srgbClr val="404040"/>
            </a:solidFill>
            <a:miter/>
          </a:ln>
        </p:spPr>
        <p:txBody>
          <a:bodyPr lIns="45719" rIns="45719"/>
          <a:lstStyle/>
          <a:p>
            <a:endParaRPr/>
          </a:p>
        </p:txBody>
      </p:sp>
      <p:sp>
        <p:nvSpPr>
          <p:cNvPr id="159" name="TextBox 18"/>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sp>
        <p:nvSpPr>
          <p:cNvPr id="16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Slide">
    <p:bg>
      <p:bgPr>
        <a:solidFill>
          <a:srgbClr val="BF5700"/>
        </a:solidFill>
        <a:effectLst/>
      </p:bgPr>
    </p:bg>
    <p:spTree>
      <p:nvGrpSpPr>
        <p:cNvPr id="1" name=""/>
        <p:cNvGrpSpPr/>
        <p:nvPr/>
      </p:nvGrpSpPr>
      <p:grpSpPr>
        <a:xfrm>
          <a:off x="0" y="0"/>
          <a:ext cx="0" cy="0"/>
          <a:chOff x="0" y="0"/>
          <a:chExt cx="0" cy="0"/>
        </a:xfrm>
      </p:grpSpPr>
      <p:sp>
        <p:nvSpPr>
          <p:cNvPr id="167" name="Flowchart: Process 7"/>
          <p:cNvSpPr/>
          <p:nvPr/>
        </p:nvSpPr>
        <p:spPr>
          <a:xfrm flipV="1">
            <a:off x="426891" y="3691892"/>
            <a:ext cx="6888310" cy="4572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168" name="Title 1"/>
          <p:cNvSpPr txBox="1"/>
          <p:nvPr/>
        </p:nvSpPr>
        <p:spPr>
          <a:xfrm>
            <a:off x="426892" y="3963846"/>
            <a:ext cx="4678508" cy="453390"/>
          </a:xfrm>
          <a:prstGeom prst="rect">
            <a:avLst/>
          </a:prstGeom>
          <a:ln w="12700">
            <a:miter lim="400000"/>
          </a:ln>
          <a:extLst>
            <a:ext uri="{C572A759-6A51-4108-AA02-DFA0A04FC94B}">
              <ma14:wrappingTextBoxFlag xmlns:ma14="http://schemas.microsoft.com/office/mac/drawingml/2011/main" xmlns="" val="1"/>
            </a:ext>
          </a:extLst>
        </p:spPr>
        <p:txBody>
          <a:bodyPr lIns="34290" tIns="34290" rIns="34290" bIns="34290" anchor="ctr">
            <a:normAutofit/>
          </a:bodyPr>
          <a:lstStyle>
            <a:lvl1pPr>
              <a:defRPr sz="1900" b="1">
                <a:solidFill>
                  <a:srgbClr val="FFFFFF"/>
                </a:solidFill>
                <a:latin typeface="Arial"/>
                <a:ea typeface="Arial"/>
                <a:cs typeface="Arial"/>
                <a:sym typeface="Arial"/>
              </a:defRPr>
            </a:lvl1pPr>
          </a:lstStyle>
          <a:p>
            <a:r>
              <a:t>The Coding Bootcamp at UT Austin | </a:t>
            </a:r>
          </a:p>
        </p:txBody>
      </p:sp>
      <p:sp>
        <p:nvSpPr>
          <p:cNvPr id="169" name="TextBox 17"/>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sp>
        <p:nvSpPr>
          <p:cNvPr id="170" name="Title Text"/>
          <p:cNvSpPr txBox="1">
            <a:spLocks noGrp="1"/>
          </p:cNvSpPr>
          <p:nvPr>
            <p:ph type="title"/>
          </p:nvPr>
        </p:nvSpPr>
        <p:spPr>
          <a:prstGeom prst="rect">
            <a:avLst/>
          </a:prstGeom>
        </p:spPr>
        <p:txBody>
          <a:bodyPr/>
          <a:lstStyle>
            <a:lvl1pPr defTabSz="914400">
              <a:lnSpc>
                <a:spcPct val="90000"/>
              </a:lnSpc>
              <a:defRPr i="0"/>
            </a:lvl1pPr>
          </a:lstStyle>
          <a:p>
            <a:r>
              <a:t>Title Text</a:t>
            </a:r>
          </a:p>
        </p:txBody>
      </p:sp>
      <p:sp>
        <p:nvSpPr>
          <p:cNvPr id="171" name="Body Level One…"/>
          <p:cNvSpPr txBox="1">
            <a:spLocks noGrp="1"/>
          </p:cNvSpPr>
          <p:nvPr>
            <p:ph type="body" sz="quarter" idx="1"/>
          </p:nvPr>
        </p:nvSpPr>
        <p:spPr>
          <a:xfrm>
            <a:off x="4953000" y="4036236"/>
            <a:ext cx="2270008" cy="381001"/>
          </a:xfrm>
          <a:prstGeom prst="rect">
            <a:avLst/>
          </a:prstGeom>
        </p:spPr>
        <p:txBody>
          <a:bodyPr/>
          <a:lstStyle>
            <a:lvl1pPr marL="0" indent="0" defTabSz="914400">
              <a:lnSpc>
                <a:spcPct val="90000"/>
              </a:lnSpc>
              <a:spcBef>
                <a:spcPts val="1000"/>
              </a:spcBef>
              <a:buSzTx/>
              <a:buFontTx/>
              <a:buNone/>
              <a:defRPr sz="1800" b="1">
                <a:solidFill>
                  <a:srgbClr val="FFFFFF"/>
                </a:solidFill>
                <a:latin typeface="Arial"/>
                <a:ea typeface="Arial"/>
                <a:cs typeface="Arial"/>
                <a:sym typeface="Arial"/>
              </a:defRPr>
            </a:lvl1pPr>
            <a:lvl2pPr marL="662939" indent="-205739" defTabSz="914400">
              <a:lnSpc>
                <a:spcPct val="90000"/>
              </a:lnSpc>
              <a:spcBef>
                <a:spcPts val="1000"/>
              </a:spcBef>
              <a:buFontTx/>
              <a:buChar char="•"/>
              <a:defRPr sz="1800" b="1">
                <a:solidFill>
                  <a:srgbClr val="FFFFFF"/>
                </a:solidFill>
                <a:latin typeface="Arial"/>
                <a:ea typeface="Arial"/>
                <a:cs typeface="Arial"/>
                <a:sym typeface="Arial"/>
              </a:defRPr>
            </a:lvl2pPr>
            <a:lvl3pPr marL="1120139" indent="-205739" defTabSz="914400">
              <a:lnSpc>
                <a:spcPct val="90000"/>
              </a:lnSpc>
              <a:spcBef>
                <a:spcPts val="1000"/>
              </a:spcBef>
              <a:buFontTx/>
              <a:defRPr sz="1800" b="1">
                <a:solidFill>
                  <a:srgbClr val="FFFFFF"/>
                </a:solidFill>
                <a:latin typeface="Arial"/>
                <a:ea typeface="Arial"/>
                <a:cs typeface="Arial"/>
                <a:sym typeface="Arial"/>
              </a:defRPr>
            </a:lvl3pPr>
            <a:lvl4pPr marL="1577339" indent="-205739" defTabSz="914400">
              <a:lnSpc>
                <a:spcPct val="90000"/>
              </a:lnSpc>
              <a:spcBef>
                <a:spcPts val="1000"/>
              </a:spcBef>
              <a:buFontTx/>
              <a:buChar char="•"/>
              <a:defRPr sz="1800" b="1">
                <a:solidFill>
                  <a:srgbClr val="FFFFFF"/>
                </a:solidFill>
                <a:latin typeface="Arial"/>
                <a:ea typeface="Arial"/>
                <a:cs typeface="Arial"/>
                <a:sym typeface="Arial"/>
              </a:defRPr>
            </a:lvl4pPr>
            <a:lvl5pPr marL="2034539" indent="-205739" defTabSz="914400">
              <a:lnSpc>
                <a:spcPct val="90000"/>
              </a:lnSpc>
              <a:spcBef>
                <a:spcPts val="1000"/>
              </a:spcBef>
              <a:buFontTx/>
              <a:buChar char="•"/>
              <a:defRPr sz="1800" b="1">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72" name="Text Placeholder 19"/>
          <p:cNvSpPr>
            <a:spLocks noGrp="1"/>
          </p:cNvSpPr>
          <p:nvPr>
            <p:ph type="body" sz="quarter" idx="13"/>
          </p:nvPr>
        </p:nvSpPr>
        <p:spPr>
          <a:xfrm>
            <a:off x="396990" y="2504043"/>
            <a:ext cx="2700339" cy="381001"/>
          </a:xfrm>
          <a:prstGeom prst="rect">
            <a:avLst/>
          </a:prstGeom>
        </p:spPr>
        <p:txBody>
          <a:bodyPr/>
          <a:lstStyle/>
          <a:p>
            <a:pPr marL="0" indent="0" defTabSz="914400">
              <a:lnSpc>
                <a:spcPct val="90000"/>
              </a:lnSpc>
              <a:spcBef>
                <a:spcPts val="1000"/>
              </a:spcBef>
              <a:buSzTx/>
              <a:buFontTx/>
              <a:buNone/>
              <a:defRPr sz="2000" b="1">
                <a:solidFill>
                  <a:srgbClr val="FFFFFF"/>
                </a:solidFill>
                <a:latin typeface="Arial"/>
                <a:ea typeface="Arial"/>
                <a:cs typeface="Arial"/>
                <a:sym typeface="Arial"/>
              </a:defRPr>
            </a:pPr>
            <a:endParaRPr/>
          </a:p>
        </p:txBody>
      </p:sp>
      <p:pic>
        <p:nvPicPr>
          <p:cNvPr id="173" name="Content Placeholder 8" descr="Content Placeholder 8"/>
          <p:cNvPicPr>
            <a:picLocks noChangeAspect="1"/>
          </p:cNvPicPr>
          <p:nvPr/>
        </p:nvPicPr>
        <p:blipFill>
          <a:blip r:embed="rId2">
            <a:extLst/>
          </a:blip>
          <a:srcRect t="10220"/>
          <a:stretch>
            <a:fillRect/>
          </a:stretch>
        </p:blipFill>
        <p:spPr>
          <a:xfrm>
            <a:off x="0" y="-1"/>
            <a:ext cx="9144000" cy="560978"/>
          </a:xfrm>
          <a:prstGeom prst="rect">
            <a:avLst/>
          </a:prstGeom>
          <a:ln w="12700">
            <a:miter lim="400000"/>
          </a:ln>
        </p:spPr>
      </p:pic>
      <p:sp>
        <p:nvSpPr>
          <p:cNvPr id="1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1_Blank">
    <p:bg>
      <p:bgPr>
        <a:solidFill>
          <a:srgbClr val="BF5700"/>
        </a:solidFill>
        <a:effectLst/>
      </p:bgPr>
    </p:bg>
    <p:spTree>
      <p:nvGrpSpPr>
        <p:cNvPr id="1" name=""/>
        <p:cNvGrpSpPr/>
        <p:nvPr/>
      </p:nvGrpSpPr>
      <p:grpSpPr>
        <a:xfrm>
          <a:off x="0" y="0"/>
          <a:ext cx="0" cy="0"/>
          <a:chOff x="0" y="0"/>
          <a:chExt cx="0" cy="0"/>
        </a:xfrm>
      </p:grpSpPr>
      <p:sp>
        <p:nvSpPr>
          <p:cNvPr id="181"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endParaRPr/>
          </a:p>
        </p:txBody>
      </p:sp>
      <p:sp>
        <p:nvSpPr>
          <p:cNvPr id="182" name="TextBox 6"/>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sp>
        <p:nvSpPr>
          <p:cNvPr id="183" name="Title Text"/>
          <p:cNvSpPr txBox="1">
            <a:spLocks noGrp="1"/>
          </p:cNvSpPr>
          <p:nvPr>
            <p:ph type="title"/>
          </p:nvPr>
        </p:nvSpPr>
        <p:spPr>
          <a:prstGeom prst="rect">
            <a:avLst/>
          </a:prstGeom>
        </p:spPr>
        <p:txBody>
          <a:bodyPr/>
          <a:lstStyle>
            <a:lvl1pPr defTabSz="914400">
              <a:lnSpc>
                <a:spcPct val="90000"/>
              </a:lnSpc>
            </a:lvl1pPr>
          </a:lstStyle>
          <a:p>
            <a:r>
              <a:t>Title Text</a:t>
            </a:r>
          </a:p>
        </p:txBody>
      </p:sp>
      <p:sp>
        <p:nvSpPr>
          <p:cNvPr id="1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191" name="Flowchart: Process 9"/>
          <p:cNvSpPr/>
          <p:nvPr/>
        </p:nvSpPr>
        <p:spPr>
          <a:xfrm>
            <a:off x="-5872" y="6410337"/>
            <a:ext cx="9155743" cy="457748"/>
          </a:xfrm>
          <a:prstGeom prst="rect">
            <a:avLst/>
          </a:prstGeom>
          <a:solidFill>
            <a:srgbClr val="BF5700"/>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192" name="Title Text"/>
          <p:cNvSpPr txBox="1">
            <a:spLocks noGrp="1"/>
          </p:cNvSpPr>
          <p:nvPr>
            <p:ph type="title"/>
          </p:nvPr>
        </p:nvSpPr>
        <p:spPr>
          <a:xfrm>
            <a:off x="304800" y="0"/>
            <a:ext cx="5470527" cy="653854"/>
          </a:xfrm>
          <a:prstGeom prst="rect">
            <a:avLst/>
          </a:prstGeom>
        </p:spPr>
        <p:txBody>
          <a:bodyPr/>
          <a:lstStyle>
            <a:lvl1pPr defTabSz="914400">
              <a:lnSpc>
                <a:spcPct val="90000"/>
              </a:lnSpc>
              <a:defRPr sz="2400" i="0">
                <a:solidFill>
                  <a:srgbClr val="000000"/>
                </a:solidFill>
              </a:defRPr>
            </a:lvl1pPr>
          </a:lstStyle>
          <a:p>
            <a:r>
              <a:t>Title Text</a:t>
            </a:r>
          </a:p>
        </p:txBody>
      </p:sp>
      <p:sp>
        <p:nvSpPr>
          <p:cNvPr id="193" name="Straight Connector 8"/>
          <p:cNvSpPr/>
          <p:nvPr/>
        </p:nvSpPr>
        <p:spPr>
          <a:xfrm>
            <a:off x="0" y="653853"/>
            <a:ext cx="9144000" cy="1"/>
          </a:xfrm>
          <a:prstGeom prst="line">
            <a:avLst/>
          </a:prstGeom>
          <a:ln w="41275">
            <a:solidFill>
              <a:srgbClr val="BF5700"/>
            </a:solidFill>
            <a:miter/>
          </a:ln>
        </p:spPr>
        <p:txBody>
          <a:bodyPr lIns="45719" rIns="45719"/>
          <a:lstStyle/>
          <a:p>
            <a:endParaRPr/>
          </a:p>
        </p:txBody>
      </p:sp>
      <p:sp>
        <p:nvSpPr>
          <p:cNvPr id="194" name="TextBox 18"/>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pic>
        <p:nvPicPr>
          <p:cNvPr id="195" name="Content Placeholder 8" descr="Content Placeholder 8"/>
          <p:cNvPicPr>
            <a:picLocks noChangeAspect="1"/>
          </p:cNvPicPr>
          <p:nvPr/>
        </p:nvPicPr>
        <p:blipFill>
          <a:blip r:embed="rId2">
            <a:extLst/>
          </a:blip>
          <a:srcRect l="73429" t="14128"/>
          <a:stretch>
            <a:fillRect/>
          </a:stretch>
        </p:blipFill>
        <p:spPr>
          <a:xfrm>
            <a:off x="-5871" y="6400800"/>
            <a:ext cx="2179730" cy="481355"/>
          </a:xfrm>
          <a:prstGeom prst="rect">
            <a:avLst/>
          </a:prstGeom>
          <a:ln w="12700">
            <a:miter lim="400000"/>
          </a:ln>
        </p:spPr>
      </p:pic>
      <p:sp>
        <p:nvSpPr>
          <p:cNvPr id="1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Title Slide">
    <p:bg>
      <p:bgPr>
        <a:solidFill>
          <a:srgbClr val="1E4B87"/>
        </a:solidFill>
        <a:effectLst/>
      </p:bgPr>
    </p:bg>
    <p:spTree>
      <p:nvGrpSpPr>
        <p:cNvPr id="1" name=""/>
        <p:cNvGrpSpPr/>
        <p:nvPr/>
      </p:nvGrpSpPr>
      <p:grpSpPr>
        <a:xfrm>
          <a:off x="0" y="0"/>
          <a:ext cx="0" cy="0"/>
          <a:chOff x="0" y="0"/>
          <a:chExt cx="0" cy="0"/>
        </a:xfrm>
      </p:grpSpPr>
      <p:sp>
        <p:nvSpPr>
          <p:cNvPr id="203" name="Flowchart: Process 7"/>
          <p:cNvSpPr/>
          <p:nvPr/>
        </p:nvSpPr>
        <p:spPr>
          <a:xfrm flipV="1">
            <a:off x="426891" y="3691892"/>
            <a:ext cx="6888310" cy="4572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204" name="Title 1"/>
          <p:cNvSpPr txBox="1"/>
          <p:nvPr/>
        </p:nvSpPr>
        <p:spPr>
          <a:xfrm>
            <a:off x="426892" y="3963846"/>
            <a:ext cx="4678508" cy="453390"/>
          </a:xfrm>
          <a:prstGeom prst="rect">
            <a:avLst/>
          </a:prstGeom>
          <a:ln w="12700">
            <a:miter lim="400000"/>
          </a:ln>
          <a:extLst>
            <a:ext uri="{C572A759-6A51-4108-AA02-DFA0A04FC94B}">
              <ma14:wrappingTextBoxFlag xmlns:ma14="http://schemas.microsoft.com/office/mac/drawingml/2011/main" xmlns="" val="1"/>
            </a:ext>
          </a:extLst>
        </p:spPr>
        <p:txBody>
          <a:bodyPr lIns="34290" tIns="34290" rIns="34290" bIns="34290" anchor="ctr">
            <a:normAutofit/>
          </a:bodyPr>
          <a:lstStyle>
            <a:lvl1pPr>
              <a:lnSpc>
                <a:spcPct val="90000"/>
              </a:lnSpc>
              <a:defRPr sz="1600" b="1">
                <a:solidFill>
                  <a:srgbClr val="FFFFFF"/>
                </a:solidFill>
                <a:latin typeface="Arial"/>
                <a:ea typeface="Arial"/>
                <a:cs typeface="Arial"/>
                <a:sym typeface="Arial"/>
              </a:defRPr>
            </a:lvl1pPr>
          </a:lstStyle>
          <a:p>
            <a:r>
              <a:t>The Coding Bootcamp at UCLA Extension  |</a:t>
            </a:r>
          </a:p>
        </p:txBody>
      </p:sp>
      <p:sp>
        <p:nvSpPr>
          <p:cNvPr id="205" name="TextBox 17"/>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sp>
        <p:nvSpPr>
          <p:cNvPr id="206" name="Title Text"/>
          <p:cNvSpPr txBox="1">
            <a:spLocks noGrp="1"/>
          </p:cNvSpPr>
          <p:nvPr>
            <p:ph type="title"/>
          </p:nvPr>
        </p:nvSpPr>
        <p:spPr>
          <a:prstGeom prst="rect">
            <a:avLst/>
          </a:prstGeom>
        </p:spPr>
        <p:txBody>
          <a:bodyPr/>
          <a:lstStyle>
            <a:lvl1pPr defTabSz="914400">
              <a:lnSpc>
                <a:spcPct val="90000"/>
              </a:lnSpc>
              <a:defRPr i="0"/>
            </a:lvl1pPr>
          </a:lstStyle>
          <a:p>
            <a:r>
              <a:t>Title Text</a:t>
            </a:r>
          </a:p>
        </p:txBody>
      </p:sp>
      <p:sp>
        <p:nvSpPr>
          <p:cNvPr id="207" name="Body Level One…"/>
          <p:cNvSpPr txBox="1">
            <a:spLocks noGrp="1"/>
          </p:cNvSpPr>
          <p:nvPr>
            <p:ph type="body" sz="quarter" idx="1"/>
          </p:nvPr>
        </p:nvSpPr>
        <p:spPr>
          <a:xfrm>
            <a:off x="4953000" y="4000041"/>
            <a:ext cx="2270008" cy="381001"/>
          </a:xfrm>
          <a:prstGeom prst="rect">
            <a:avLst/>
          </a:prstGeom>
        </p:spPr>
        <p:txBody>
          <a:bodyPr/>
          <a:lstStyle>
            <a:lvl1pPr marL="0" indent="0" defTabSz="914400">
              <a:lnSpc>
                <a:spcPct val="90000"/>
              </a:lnSpc>
              <a:spcBef>
                <a:spcPts val="1000"/>
              </a:spcBef>
              <a:buSzTx/>
              <a:buFontTx/>
              <a:buNone/>
              <a:defRPr sz="1700" b="1">
                <a:solidFill>
                  <a:srgbClr val="FFFFFF"/>
                </a:solidFill>
                <a:latin typeface="Arial"/>
                <a:ea typeface="Arial"/>
                <a:cs typeface="Arial"/>
                <a:sym typeface="Arial"/>
              </a:defRPr>
            </a:lvl1pPr>
            <a:lvl2pPr marL="651509" indent="-194309" defTabSz="914400">
              <a:lnSpc>
                <a:spcPct val="90000"/>
              </a:lnSpc>
              <a:spcBef>
                <a:spcPts val="1000"/>
              </a:spcBef>
              <a:buFontTx/>
              <a:buChar char="•"/>
              <a:defRPr sz="1700" b="1">
                <a:solidFill>
                  <a:srgbClr val="FFFFFF"/>
                </a:solidFill>
                <a:latin typeface="Arial"/>
                <a:ea typeface="Arial"/>
                <a:cs typeface="Arial"/>
                <a:sym typeface="Arial"/>
              </a:defRPr>
            </a:lvl2pPr>
            <a:lvl3pPr marL="1108710" indent="-194310" defTabSz="914400">
              <a:lnSpc>
                <a:spcPct val="90000"/>
              </a:lnSpc>
              <a:spcBef>
                <a:spcPts val="1000"/>
              </a:spcBef>
              <a:buFontTx/>
              <a:defRPr sz="1700" b="1">
                <a:solidFill>
                  <a:srgbClr val="FFFFFF"/>
                </a:solidFill>
                <a:latin typeface="Arial"/>
                <a:ea typeface="Arial"/>
                <a:cs typeface="Arial"/>
                <a:sym typeface="Arial"/>
              </a:defRPr>
            </a:lvl3pPr>
            <a:lvl4pPr marL="1565910" indent="-194310" defTabSz="914400">
              <a:lnSpc>
                <a:spcPct val="90000"/>
              </a:lnSpc>
              <a:spcBef>
                <a:spcPts val="1000"/>
              </a:spcBef>
              <a:buFontTx/>
              <a:buChar char="•"/>
              <a:defRPr sz="1700" b="1">
                <a:solidFill>
                  <a:srgbClr val="FFFFFF"/>
                </a:solidFill>
                <a:latin typeface="Arial"/>
                <a:ea typeface="Arial"/>
                <a:cs typeface="Arial"/>
                <a:sym typeface="Arial"/>
              </a:defRPr>
            </a:lvl4pPr>
            <a:lvl5pPr marL="2023110" indent="-194310" defTabSz="914400">
              <a:lnSpc>
                <a:spcPct val="90000"/>
              </a:lnSpc>
              <a:spcBef>
                <a:spcPts val="1000"/>
              </a:spcBef>
              <a:buFontTx/>
              <a:buChar char="•"/>
              <a:defRPr sz="1700" b="1">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08" name="Text Placeholder 19"/>
          <p:cNvSpPr>
            <a:spLocks noGrp="1"/>
          </p:cNvSpPr>
          <p:nvPr>
            <p:ph type="body" sz="quarter" idx="13"/>
          </p:nvPr>
        </p:nvSpPr>
        <p:spPr>
          <a:xfrm>
            <a:off x="396990" y="2504043"/>
            <a:ext cx="2700339" cy="381001"/>
          </a:xfrm>
          <a:prstGeom prst="rect">
            <a:avLst/>
          </a:prstGeom>
        </p:spPr>
        <p:txBody>
          <a:bodyPr/>
          <a:lstStyle/>
          <a:p>
            <a:pPr marL="0" indent="0" defTabSz="914400">
              <a:lnSpc>
                <a:spcPct val="90000"/>
              </a:lnSpc>
              <a:spcBef>
                <a:spcPts val="1000"/>
              </a:spcBef>
              <a:buSzTx/>
              <a:buFontTx/>
              <a:buNone/>
              <a:defRPr sz="2000" b="1">
                <a:solidFill>
                  <a:srgbClr val="FFFFFF"/>
                </a:solidFill>
                <a:latin typeface="Arial"/>
                <a:ea typeface="Arial"/>
                <a:cs typeface="Arial"/>
                <a:sym typeface="Arial"/>
              </a:defRPr>
            </a:pPr>
            <a:endParaRPr/>
          </a:p>
        </p:txBody>
      </p:sp>
      <p:sp>
        <p:nvSpPr>
          <p:cNvPr id="209" name="Rectangle 2"/>
          <p:cNvSpPr/>
          <p:nvPr/>
        </p:nvSpPr>
        <p:spPr>
          <a:xfrm>
            <a:off x="0" y="225480"/>
            <a:ext cx="9144000" cy="480357"/>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pic>
        <p:nvPicPr>
          <p:cNvPr id="210" name="Picture 9" descr="Picture 9"/>
          <p:cNvPicPr>
            <a:picLocks noChangeAspect="1"/>
          </p:cNvPicPr>
          <p:nvPr/>
        </p:nvPicPr>
        <p:blipFill>
          <a:blip r:embed="rId2">
            <a:extLst/>
          </a:blip>
          <a:stretch>
            <a:fillRect/>
          </a:stretch>
        </p:blipFill>
        <p:spPr>
          <a:xfrm>
            <a:off x="6629400" y="236355"/>
            <a:ext cx="2256037" cy="423422"/>
          </a:xfrm>
          <a:prstGeom prst="rect">
            <a:avLst/>
          </a:prstGeom>
          <a:ln w="12700">
            <a:miter lim="400000"/>
          </a:ln>
        </p:spPr>
      </p:pic>
      <p:pic>
        <p:nvPicPr>
          <p:cNvPr id="211" name="Picture 3" descr="Picture 3"/>
          <p:cNvPicPr>
            <a:picLocks noChangeAspect="1"/>
          </p:cNvPicPr>
          <p:nvPr/>
        </p:nvPicPr>
        <p:blipFill>
          <a:blip r:embed="rId3">
            <a:extLst/>
          </a:blip>
          <a:stretch>
            <a:fillRect/>
          </a:stretch>
        </p:blipFill>
        <p:spPr>
          <a:xfrm>
            <a:off x="390606" y="266410"/>
            <a:ext cx="2565401" cy="363309"/>
          </a:xfrm>
          <a:prstGeom prst="rect">
            <a:avLst/>
          </a:prstGeom>
          <a:ln w="12700">
            <a:miter lim="400000"/>
          </a:ln>
        </p:spPr>
      </p:pic>
      <p:sp>
        <p:nvSpPr>
          <p:cNvPr id="2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1_Blank">
    <p:bg>
      <p:bgPr>
        <a:solidFill>
          <a:srgbClr val="1E4B87"/>
        </a:solidFill>
        <a:effectLst/>
      </p:bgPr>
    </p:bg>
    <p:spTree>
      <p:nvGrpSpPr>
        <p:cNvPr id="1" name=""/>
        <p:cNvGrpSpPr/>
        <p:nvPr/>
      </p:nvGrpSpPr>
      <p:grpSpPr>
        <a:xfrm>
          <a:off x="0" y="0"/>
          <a:ext cx="0" cy="0"/>
          <a:chOff x="0" y="0"/>
          <a:chExt cx="0" cy="0"/>
        </a:xfrm>
      </p:grpSpPr>
      <p:sp>
        <p:nvSpPr>
          <p:cNvPr id="219"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endParaRPr/>
          </a:p>
        </p:txBody>
      </p:sp>
      <p:sp>
        <p:nvSpPr>
          <p:cNvPr id="220" name="TextBox 6"/>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sp>
        <p:nvSpPr>
          <p:cNvPr id="221" name="Title Text"/>
          <p:cNvSpPr txBox="1">
            <a:spLocks noGrp="1"/>
          </p:cNvSpPr>
          <p:nvPr>
            <p:ph type="title"/>
          </p:nvPr>
        </p:nvSpPr>
        <p:spPr>
          <a:prstGeom prst="rect">
            <a:avLst/>
          </a:prstGeom>
        </p:spPr>
        <p:txBody>
          <a:bodyPr/>
          <a:lstStyle>
            <a:lvl1pPr defTabSz="914400">
              <a:lnSpc>
                <a:spcPct val="90000"/>
              </a:lnSpc>
            </a:lvl1pPr>
          </a:lstStyle>
          <a:p>
            <a:r>
              <a:t>Title Text</a:t>
            </a:r>
          </a:p>
        </p:txBody>
      </p:sp>
      <p:sp>
        <p:nvSpPr>
          <p:cNvPr id="2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9" name="Flowchart: Process 9"/>
          <p:cNvSpPr/>
          <p:nvPr/>
        </p:nvSpPr>
        <p:spPr>
          <a:xfrm>
            <a:off x="2514600" y="6410337"/>
            <a:ext cx="6635268" cy="457748"/>
          </a:xfrm>
          <a:prstGeom prst="rect">
            <a:avLst/>
          </a:prstGeom>
          <a:solidFill>
            <a:srgbClr val="1E4B87"/>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230" name="Title Text"/>
          <p:cNvSpPr txBox="1">
            <a:spLocks noGrp="1"/>
          </p:cNvSpPr>
          <p:nvPr>
            <p:ph type="title"/>
          </p:nvPr>
        </p:nvSpPr>
        <p:spPr>
          <a:xfrm>
            <a:off x="304800" y="0"/>
            <a:ext cx="5470527" cy="653854"/>
          </a:xfrm>
          <a:prstGeom prst="rect">
            <a:avLst/>
          </a:prstGeom>
        </p:spPr>
        <p:txBody>
          <a:bodyPr/>
          <a:lstStyle>
            <a:lvl1pPr defTabSz="914400">
              <a:lnSpc>
                <a:spcPct val="90000"/>
              </a:lnSpc>
              <a:defRPr sz="2400" i="0">
                <a:solidFill>
                  <a:srgbClr val="000000"/>
                </a:solidFill>
              </a:defRPr>
            </a:lvl1pPr>
          </a:lstStyle>
          <a:p>
            <a:r>
              <a:t>Title Text</a:t>
            </a:r>
          </a:p>
        </p:txBody>
      </p:sp>
      <p:sp>
        <p:nvSpPr>
          <p:cNvPr id="231" name="Straight Connector 8"/>
          <p:cNvSpPr/>
          <p:nvPr/>
        </p:nvSpPr>
        <p:spPr>
          <a:xfrm>
            <a:off x="0" y="653853"/>
            <a:ext cx="9144000" cy="1"/>
          </a:xfrm>
          <a:prstGeom prst="line">
            <a:avLst/>
          </a:prstGeom>
          <a:ln w="41275">
            <a:solidFill>
              <a:srgbClr val="BF5700"/>
            </a:solidFill>
            <a:miter/>
          </a:ln>
        </p:spPr>
        <p:txBody>
          <a:bodyPr lIns="45719" rIns="45719"/>
          <a:lstStyle/>
          <a:p>
            <a:endParaRPr/>
          </a:p>
        </p:txBody>
      </p:sp>
      <p:sp>
        <p:nvSpPr>
          <p:cNvPr id="232" name="TextBox 18"/>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pic>
        <p:nvPicPr>
          <p:cNvPr id="233" name="Picture 1" descr="Picture 1"/>
          <p:cNvPicPr>
            <a:picLocks noChangeAspect="1"/>
          </p:cNvPicPr>
          <p:nvPr/>
        </p:nvPicPr>
        <p:blipFill>
          <a:blip r:embed="rId2">
            <a:extLst/>
          </a:blip>
          <a:stretch>
            <a:fillRect/>
          </a:stretch>
        </p:blipFill>
        <p:spPr>
          <a:xfrm>
            <a:off x="152400" y="6387212"/>
            <a:ext cx="2256037" cy="423422"/>
          </a:xfrm>
          <a:prstGeom prst="rect">
            <a:avLst/>
          </a:prstGeom>
          <a:ln w="12700">
            <a:miter lim="400000"/>
          </a:ln>
        </p:spPr>
      </p:pic>
      <p:sp>
        <p:nvSpPr>
          <p:cNvPr id="2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Title Slide">
    <p:bg>
      <p:bgPr>
        <a:solidFill>
          <a:srgbClr val="404040"/>
        </a:solidFill>
        <a:effectLst/>
      </p:bgPr>
    </p:bg>
    <p:spTree>
      <p:nvGrpSpPr>
        <p:cNvPr id="1" name=""/>
        <p:cNvGrpSpPr/>
        <p:nvPr/>
      </p:nvGrpSpPr>
      <p:grpSpPr>
        <a:xfrm>
          <a:off x="0" y="0"/>
          <a:ext cx="0" cy="0"/>
          <a:chOff x="0" y="0"/>
          <a:chExt cx="0" cy="0"/>
        </a:xfrm>
      </p:grpSpPr>
      <p:sp>
        <p:nvSpPr>
          <p:cNvPr id="241" name="Rectangle 8"/>
          <p:cNvSpPr/>
          <p:nvPr/>
        </p:nvSpPr>
        <p:spPr>
          <a:xfrm>
            <a:off x="0" y="0"/>
            <a:ext cx="9144000" cy="6858000"/>
          </a:xfrm>
          <a:prstGeom prst="rect">
            <a:avLst/>
          </a:prstGeom>
          <a:solidFill>
            <a:srgbClr val="1D1A36"/>
          </a:solidFill>
          <a:ln w="12700">
            <a:solidFill>
              <a:srgbClr val="42719B"/>
            </a:solidFill>
            <a:miter/>
          </a:ln>
        </p:spPr>
        <p:txBody>
          <a:bodyPr lIns="45719" rIns="45719" anchor="ctr"/>
          <a:lstStyle/>
          <a:p>
            <a:pPr algn="ctr">
              <a:defRPr>
                <a:solidFill>
                  <a:srgbClr val="FFFFFF"/>
                </a:solidFill>
              </a:defRPr>
            </a:pPr>
            <a:endParaRPr/>
          </a:p>
        </p:txBody>
      </p:sp>
      <p:sp>
        <p:nvSpPr>
          <p:cNvPr id="242" name="Flowchart: Process 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243" name="Title 1"/>
          <p:cNvSpPr txBox="1"/>
          <p:nvPr/>
        </p:nvSpPr>
        <p:spPr>
          <a:xfrm>
            <a:off x="426891" y="3962400"/>
            <a:ext cx="3535509" cy="453389"/>
          </a:xfrm>
          <a:prstGeom prst="rect">
            <a:avLst/>
          </a:prstGeom>
          <a:ln w="12700">
            <a:miter lim="400000"/>
          </a:ln>
          <a:extLst>
            <a:ext uri="{C572A759-6A51-4108-AA02-DFA0A04FC94B}">
              <ma14:wrappingTextBoxFlag xmlns:ma14="http://schemas.microsoft.com/office/mac/drawingml/2011/main" xmlns="" val="1"/>
            </a:ext>
          </a:extLst>
        </p:spPr>
        <p:txBody>
          <a:bodyPr lIns="34290" tIns="34290" rIns="34290" bIns="34290" anchor="ctr">
            <a:normAutofit/>
          </a:bodyPr>
          <a:lstStyle>
            <a:lvl1pPr>
              <a:defRPr sz="1900" b="1">
                <a:solidFill>
                  <a:srgbClr val="FFFFFF"/>
                </a:solidFill>
                <a:latin typeface="Arial"/>
                <a:ea typeface="Arial"/>
                <a:cs typeface="Arial"/>
                <a:sym typeface="Arial"/>
              </a:defRPr>
            </a:lvl1pPr>
          </a:lstStyle>
          <a:p>
            <a:r>
              <a:t>The Coding Bootcamp |</a:t>
            </a:r>
          </a:p>
        </p:txBody>
      </p:sp>
      <p:sp>
        <p:nvSpPr>
          <p:cNvPr id="244" name="TextBox 17"/>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sp>
        <p:nvSpPr>
          <p:cNvPr id="245" name="Title Text"/>
          <p:cNvSpPr txBox="1">
            <a:spLocks noGrp="1"/>
          </p:cNvSpPr>
          <p:nvPr>
            <p:ph type="title"/>
          </p:nvPr>
        </p:nvSpPr>
        <p:spPr>
          <a:prstGeom prst="rect">
            <a:avLst/>
          </a:prstGeom>
        </p:spPr>
        <p:txBody>
          <a:bodyPr/>
          <a:lstStyle>
            <a:lvl1pPr defTabSz="914400">
              <a:lnSpc>
                <a:spcPct val="90000"/>
              </a:lnSpc>
              <a:defRPr i="0"/>
            </a:lvl1pPr>
          </a:lstStyle>
          <a:p>
            <a:r>
              <a:t>Title Text</a:t>
            </a:r>
          </a:p>
        </p:txBody>
      </p:sp>
      <p:sp>
        <p:nvSpPr>
          <p:cNvPr id="246" name="Body Level One…"/>
          <p:cNvSpPr txBox="1">
            <a:spLocks noGrp="1"/>
          </p:cNvSpPr>
          <p:nvPr>
            <p:ph type="body" sz="quarter" idx="1"/>
          </p:nvPr>
        </p:nvSpPr>
        <p:spPr>
          <a:xfrm>
            <a:off x="3370402" y="4034788"/>
            <a:ext cx="2270008" cy="381001"/>
          </a:xfrm>
          <a:prstGeom prst="rect">
            <a:avLst/>
          </a:prstGeom>
        </p:spPr>
        <p:txBody>
          <a:bodyPr/>
          <a:lstStyle>
            <a:lvl1pPr marL="0" indent="0" defTabSz="914400">
              <a:lnSpc>
                <a:spcPct val="90000"/>
              </a:lnSpc>
              <a:spcBef>
                <a:spcPts val="1000"/>
              </a:spcBef>
              <a:buSzTx/>
              <a:buFontTx/>
              <a:buNone/>
              <a:defRPr sz="2000" b="1">
                <a:solidFill>
                  <a:srgbClr val="FFFFFF"/>
                </a:solidFill>
                <a:latin typeface="Arial"/>
                <a:ea typeface="Arial"/>
                <a:cs typeface="Arial"/>
                <a:sym typeface="Arial"/>
              </a:defRPr>
            </a:lvl1pPr>
            <a:lvl2pPr marL="685800" indent="-228600" defTabSz="914400">
              <a:lnSpc>
                <a:spcPct val="90000"/>
              </a:lnSpc>
              <a:spcBef>
                <a:spcPts val="1000"/>
              </a:spcBef>
              <a:buFontTx/>
              <a:buChar char="•"/>
              <a:defRPr sz="2000" b="1">
                <a:solidFill>
                  <a:srgbClr val="FFFFFF"/>
                </a:solidFill>
                <a:latin typeface="Arial"/>
                <a:ea typeface="Arial"/>
                <a:cs typeface="Arial"/>
                <a:sym typeface="Arial"/>
              </a:defRPr>
            </a:lvl2pPr>
            <a:lvl3pPr marL="1143000" defTabSz="914400">
              <a:lnSpc>
                <a:spcPct val="90000"/>
              </a:lnSpc>
              <a:spcBef>
                <a:spcPts val="1000"/>
              </a:spcBef>
              <a:buFontTx/>
              <a:defRPr sz="2000" b="1">
                <a:solidFill>
                  <a:srgbClr val="FFFFFF"/>
                </a:solidFill>
                <a:latin typeface="Arial"/>
                <a:ea typeface="Arial"/>
                <a:cs typeface="Arial"/>
                <a:sym typeface="Arial"/>
              </a:defRPr>
            </a:lvl3pPr>
            <a:lvl4pPr marL="1600200" indent="-228600" defTabSz="914400">
              <a:lnSpc>
                <a:spcPct val="90000"/>
              </a:lnSpc>
              <a:spcBef>
                <a:spcPts val="1000"/>
              </a:spcBef>
              <a:buFontTx/>
              <a:buChar char="•"/>
              <a:defRPr sz="2000" b="1">
                <a:solidFill>
                  <a:srgbClr val="FFFFFF"/>
                </a:solidFill>
                <a:latin typeface="Arial"/>
                <a:ea typeface="Arial"/>
                <a:cs typeface="Arial"/>
                <a:sym typeface="Arial"/>
              </a:defRPr>
            </a:lvl4pPr>
            <a:lvl5pPr marL="2057400" indent="-228600" defTabSz="914400">
              <a:lnSpc>
                <a:spcPct val="90000"/>
              </a:lnSpc>
              <a:spcBef>
                <a:spcPts val="1000"/>
              </a:spcBef>
              <a:buFontTx/>
              <a:buChar char="•"/>
              <a:defRPr sz="2000" b="1">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47" name="Text Placeholder 19"/>
          <p:cNvSpPr>
            <a:spLocks noGrp="1"/>
          </p:cNvSpPr>
          <p:nvPr>
            <p:ph type="body" sz="quarter" idx="13"/>
          </p:nvPr>
        </p:nvSpPr>
        <p:spPr>
          <a:xfrm>
            <a:off x="396990" y="2504043"/>
            <a:ext cx="2700339" cy="381001"/>
          </a:xfrm>
          <a:prstGeom prst="rect">
            <a:avLst/>
          </a:prstGeom>
        </p:spPr>
        <p:txBody>
          <a:bodyPr/>
          <a:lstStyle/>
          <a:p>
            <a:pPr marL="0" indent="0" defTabSz="914400">
              <a:lnSpc>
                <a:spcPct val="90000"/>
              </a:lnSpc>
              <a:spcBef>
                <a:spcPts val="1000"/>
              </a:spcBef>
              <a:buSzTx/>
              <a:buFontTx/>
              <a:buNone/>
              <a:defRPr sz="2000" b="1">
                <a:solidFill>
                  <a:srgbClr val="FFFFFF"/>
                </a:solidFill>
                <a:latin typeface="Arial"/>
                <a:ea typeface="Arial"/>
                <a:cs typeface="Arial"/>
                <a:sym typeface="Arial"/>
              </a:defRPr>
            </a:pPr>
            <a:endParaRPr/>
          </a:p>
        </p:txBody>
      </p:sp>
      <p:sp>
        <p:nvSpPr>
          <p:cNvPr id="2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1_Blank">
    <p:spTree>
      <p:nvGrpSpPr>
        <p:cNvPr id="1" name=""/>
        <p:cNvGrpSpPr/>
        <p:nvPr/>
      </p:nvGrpSpPr>
      <p:grpSpPr>
        <a:xfrm>
          <a:off x="0" y="0"/>
          <a:ext cx="0" cy="0"/>
          <a:chOff x="0" y="0"/>
          <a:chExt cx="0" cy="0"/>
        </a:xfrm>
      </p:grpSpPr>
      <p:sp>
        <p:nvSpPr>
          <p:cNvPr id="30" name="Title Text"/>
          <p:cNvSpPr txBox="1">
            <a:spLocks noGrp="1"/>
          </p:cNvSpPr>
          <p:nvPr>
            <p:ph type="title"/>
          </p:nvPr>
        </p:nvSpPr>
        <p:spPr>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1_Blank">
    <p:bg>
      <p:bgPr>
        <a:solidFill>
          <a:srgbClr val="404040"/>
        </a:solidFill>
        <a:effectLst/>
      </p:bgPr>
    </p:bg>
    <p:spTree>
      <p:nvGrpSpPr>
        <p:cNvPr id="1" name=""/>
        <p:cNvGrpSpPr/>
        <p:nvPr/>
      </p:nvGrpSpPr>
      <p:grpSpPr>
        <a:xfrm>
          <a:off x="0" y="0"/>
          <a:ext cx="0" cy="0"/>
          <a:chOff x="0" y="0"/>
          <a:chExt cx="0" cy="0"/>
        </a:xfrm>
      </p:grpSpPr>
      <p:sp>
        <p:nvSpPr>
          <p:cNvPr id="255" name="Rectangle 5"/>
          <p:cNvSpPr/>
          <p:nvPr/>
        </p:nvSpPr>
        <p:spPr>
          <a:xfrm>
            <a:off x="0" y="0"/>
            <a:ext cx="9144000" cy="6858000"/>
          </a:xfrm>
          <a:prstGeom prst="rect">
            <a:avLst/>
          </a:prstGeom>
          <a:solidFill>
            <a:srgbClr val="1D1A36"/>
          </a:solidFill>
          <a:ln w="12700">
            <a:solidFill>
              <a:srgbClr val="42719B"/>
            </a:solidFill>
            <a:miter/>
          </a:ln>
        </p:spPr>
        <p:txBody>
          <a:bodyPr lIns="45719" rIns="45719" anchor="ctr"/>
          <a:lstStyle/>
          <a:p>
            <a:pPr algn="ctr">
              <a:defRPr>
                <a:solidFill>
                  <a:srgbClr val="FFFFFF"/>
                </a:solidFill>
              </a:defRPr>
            </a:pPr>
            <a:endParaRPr/>
          </a:p>
        </p:txBody>
      </p:sp>
      <p:sp>
        <p:nvSpPr>
          <p:cNvPr id="256"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endParaRPr/>
          </a:p>
        </p:txBody>
      </p:sp>
      <p:sp>
        <p:nvSpPr>
          <p:cNvPr id="257" name="TextBox 6"/>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sp>
        <p:nvSpPr>
          <p:cNvPr id="258" name="Title Text"/>
          <p:cNvSpPr txBox="1">
            <a:spLocks noGrp="1"/>
          </p:cNvSpPr>
          <p:nvPr>
            <p:ph type="title"/>
          </p:nvPr>
        </p:nvSpPr>
        <p:spPr>
          <a:prstGeom prst="rect">
            <a:avLst/>
          </a:prstGeom>
        </p:spPr>
        <p:txBody>
          <a:bodyPr/>
          <a:lstStyle>
            <a:lvl1pPr defTabSz="914400">
              <a:lnSpc>
                <a:spcPct val="90000"/>
              </a:lnSpc>
            </a:lvl1pPr>
          </a:lstStyle>
          <a:p>
            <a:r>
              <a:t>Title Text</a:t>
            </a:r>
          </a:p>
        </p:txBody>
      </p:sp>
      <p:sp>
        <p:nvSpPr>
          <p:cNvPr id="2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66" name="Flowchart: Process 5"/>
          <p:cNvSpPr/>
          <p:nvPr/>
        </p:nvSpPr>
        <p:spPr>
          <a:xfrm>
            <a:off x="-1" y="6418964"/>
            <a:ext cx="9155743" cy="457748"/>
          </a:xfrm>
          <a:prstGeom prst="rect">
            <a:avLst/>
          </a:prstGeom>
          <a:solidFill>
            <a:srgbClr val="1D1A36"/>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267" name="Title Text"/>
          <p:cNvSpPr txBox="1">
            <a:spLocks noGrp="1"/>
          </p:cNvSpPr>
          <p:nvPr>
            <p:ph type="title"/>
          </p:nvPr>
        </p:nvSpPr>
        <p:spPr>
          <a:xfrm>
            <a:off x="304800" y="0"/>
            <a:ext cx="5470527" cy="653854"/>
          </a:xfrm>
          <a:prstGeom prst="rect">
            <a:avLst/>
          </a:prstGeom>
        </p:spPr>
        <p:txBody>
          <a:bodyPr/>
          <a:lstStyle>
            <a:lvl1pPr defTabSz="914400">
              <a:lnSpc>
                <a:spcPct val="90000"/>
              </a:lnSpc>
              <a:defRPr sz="2400" i="0">
                <a:solidFill>
                  <a:srgbClr val="000000"/>
                </a:solidFill>
              </a:defRPr>
            </a:lvl1pPr>
          </a:lstStyle>
          <a:p>
            <a:r>
              <a:t>Title Text</a:t>
            </a:r>
          </a:p>
        </p:txBody>
      </p:sp>
      <p:sp>
        <p:nvSpPr>
          <p:cNvPr id="268" name="TextBox 18"/>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sp>
        <p:nvSpPr>
          <p:cNvPr id="269" name="Straight Connector 6"/>
          <p:cNvSpPr/>
          <p:nvPr/>
        </p:nvSpPr>
        <p:spPr>
          <a:xfrm>
            <a:off x="0" y="653853"/>
            <a:ext cx="9144000" cy="1"/>
          </a:xfrm>
          <a:prstGeom prst="line">
            <a:avLst/>
          </a:prstGeom>
          <a:ln w="41275">
            <a:solidFill>
              <a:srgbClr val="C83232"/>
            </a:solidFill>
            <a:miter/>
          </a:ln>
        </p:spPr>
        <p:txBody>
          <a:bodyPr lIns="45719" rIns="45719"/>
          <a:lstStyle/>
          <a:p>
            <a:endParaRPr/>
          </a:p>
        </p:txBody>
      </p:sp>
      <p:sp>
        <p:nvSpPr>
          <p:cNvPr id="2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2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Title Slide">
    <p:bg>
      <p:bgPr>
        <a:solidFill>
          <a:srgbClr val="404040"/>
        </a:solidFill>
        <a:effectLst/>
      </p:bgPr>
    </p:bg>
    <p:spTree>
      <p:nvGrpSpPr>
        <p:cNvPr id="1" name=""/>
        <p:cNvGrpSpPr/>
        <p:nvPr/>
      </p:nvGrpSpPr>
      <p:grpSpPr>
        <a:xfrm>
          <a:off x="0" y="0"/>
          <a:ext cx="0" cy="0"/>
          <a:chOff x="0" y="0"/>
          <a:chExt cx="0" cy="0"/>
        </a:xfrm>
      </p:grpSpPr>
      <p:sp>
        <p:nvSpPr>
          <p:cNvPr id="284" name="Rectangle 8"/>
          <p:cNvSpPr/>
          <p:nvPr/>
        </p:nvSpPr>
        <p:spPr>
          <a:xfrm>
            <a:off x="0" y="0"/>
            <a:ext cx="9144000" cy="6858000"/>
          </a:xfrm>
          <a:prstGeom prst="rect">
            <a:avLst/>
          </a:prstGeom>
          <a:solidFill>
            <a:srgbClr val="1D1A36"/>
          </a:solidFill>
          <a:ln w="12700">
            <a:solidFill>
              <a:srgbClr val="42719B"/>
            </a:solidFill>
            <a:miter/>
          </a:ln>
        </p:spPr>
        <p:txBody>
          <a:bodyPr lIns="45719" rIns="45719" anchor="ctr"/>
          <a:lstStyle/>
          <a:p>
            <a:pPr algn="ctr">
              <a:defRPr>
                <a:solidFill>
                  <a:srgbClr val="FFFFFF"/>
                </a:solidFill>
              </a:defRPr>
            </a:pPr>
            <a:endParaRPr/>
          </a:p>
        </p:txBody>
      </p:sp>
      <p:sp>
        <p:nvSpPr>
          <p:cNvPr id="285" name="Flowchart: Process 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286" name="Title 1"/>
          <p:cNvSpPr txBox="1"/>
          <p:nvPr/>
        </p:nvSpPr>
        <p:spPr>
          <a:xfrm>
            <a:off x="426891" y="3962400"/>
            <a:ext cx="3535509" cy="453389"/>
          </a:xfrm>
          <a:prstGeom prst="rect">
            <a:avLst/>
          </a:prstGeom>
          <a:ln w="12700">
            <a:miter lim="400000"/>
          </a:ln>
          <a:extLst>
            <a:ext uri="{C572A759-6A51-4108-AA02-DFA0A04FC94B}">
              <ma14:wrappingTextBoxFlag xmlns:ma14="http://schemas.microsoft.com/office/mac/drawingml/2011/main" xmlns="" val="1"/>
            </a:ext>
          </a:extLst>
        </p:spPr>
        <p:txBody>
          <a:bodyPr lIns="34290" tIns="34290" rIns="34290" bIns="34290" anchor="ctr">
            <a:normAutofit/>
          </a:bodyPr>
          <a:lstStyle>
            <a:lvl1pPr>
              <a:defRPr sz="1900" b="1">
                <a:solidFill>
                  <a:srgbClr val="FFFFFF"/>
                </a:solidFill>
                <a:latin typeface="Arial"/>
                <a:ea typeface="Arial"/>
                <a:cs typeface="Arial"/>
                <a:sym typeface="Arial"/>
              </a:defRPr>
            </a:lvl1pPr>
          </a:lstStyle>
          <a:p>
            <a:r>
              <a:t>The Coding Bootcamp |</a:t>
            </a:r>
          </a:p>
        </p:txBody>
      </p:sp>
      <p:sp>
        <p:nvSpPr>
          <p:cNvPr id="287" name="TextBox 17"/>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sp>
        <p:nvSpPr>
          <p:cNvPr id="288" name="Title Text"/>
          <p:cNvSpPr txBox="1">
            <a:spLocks noGrp="1"/>
          </p:cNvSpPr>
          <p:nvPr>
            <p:ph type="title"/>
          </p:nvPr>
        </p:nvSpPr>
        <p:spPr>
          <a:prstGeom prst="rect">
            <a:avLst/>
          </a:prstGeom>
        </p:spPr>
        <p:txBody>
          <a:bodyPr/>
          <a:lstStyle>
            <a:lvl1pPr defTabSz="914400">
              <a:lnSpc>
                <a:spcPct val="90000"/>
              </a:lnSpc>
              <a:defRPr i="0"/>
            </a:lvl1pPr>
          </a:lstStyle>
          <a:p>
            <a:r>
              <a:t>Title Text</a:t>
            </a:r>
          </a:p>
        </p:txBody>
      </p:sp>
      <p:sp>
        <p:nvSpPr>
          <p:cNvPr id="289" name="Body Level One…"/>
          <p:cNvSpPr txBox="1">
            <a:spLocks noGrp="1"/>
          </p:cNvSpPr>
          <p:nvPr>
            <p:ph type="body" sz="quarter" idx="1"/>
          </p:nvPr>
        </p:nvSpPr>
        <p:spPr>
          <a:xfrm>
            <a:off x="3370402" y="4034788"/>
            <a:ext cx="2270008" cy="381001"/>
          </a:xfrm>
          <a:prstGeom prst="rect">
            <a:avLst/>
          </a:prstGeom>
        </p:spPr>
        <p:txBody>
          <a:bodyPr/>
          <a:lstStyle>
            <a:lvl1pPr marL="0" indent="0" defTabSz="914400">
              <a:lnSpc>
                <a:spcPct val="90000"/>
              </a:lnSpc>
              <a:spcBef>
                <a:spcPts val="1000"/>
              </a:spcBef>
              <a:buSzTx/>
              <a:buFontTx/>
              <a:buNone/>
              <a:defRPr sz="2000" b="1">
                <a:solidFill>
                  <a:srgbClr val="FFFFFF"/>
                </a:solidFill>
                <a:latin typeface="Arial"/>
                <a:ea typeface="Arial"/>
                <a:cs typeface="Arial"/>
                <a:sym typeface="Arial"/>
              </a:defRPr>
            </a:lvl1pPr>
            <a:lvl2pPr marL="685800" indent="-228600" defTabSz="914400">
              <a:lnSpc>
                <a:spcPct val="90000"/>
              </a:lnSpc>
              <a:spcBef>
                <a:spcPts val="1000"/>
              </a:spcBef>
              <a:buFontTx/>
              <a:buChar char="•"/>
              <a:defRPr sz="2000" b="1">
                <a:solidFill>
                  <a:srgbClr val="FFFFFF"/>
                </a:solidFill>
                <a:latin typeface="Arial"/>
                <a:ea typeface="Arial"/>
                <a:cs typeface="Arial"/>
                <a:sym typeface="Arial"/>
              </a:defRPr>
            </a:lvl2pPr>
            <a:lvl3pPr marL="1143000" defTabSz="914400">
              <a:lnSpc>
                <a:spcPct val="90000"/>
              </a:lnSpc>
              <a:spcBef>
                <a:spcPts val="1000"/>
              </a:spcBef>
              <a:buFontTx/>
              <a:defRPr sz="2000" b="1">
                <a:solidFill>
                  <a:srgbClr val="FFFFFF"/>
                </a:solidFill>
                <a:latin typeface="Arial"/>
                <a:ea typeface="Arial"/>
                <a:cs typeface="Arial"/>
                <a:sym typeface="Arial"/>
              </a:defRPr>
            </a:lvl3pPr>
            <a:lvl4pPr marL="1600200" indent="-228600" defTabSz="914400">
              <a:lnSpc>
                <a:spcPct val="90000"/>
              </a:lnSpc>
              <a:spcBef>
                <a:spcPts val="1000"/>
              </a:spcBef>
              <a:buFontTx/>
              <a:buChar char="•"/>
              <a:defRPr sz="2000" b="1">
                <a:solidFill>
                  <a:srgbClr val="FFFFFF"/>
                </a:solidFill>
                <a:latin typeface="Arial"/>
                <a:ea typeface="Arial"/>
                <a:cs typeface="Arial"/>
                <a:sym typeface="Arial"/>
              </a:defRPr>
            </a:lvl4pPr>
            <a:lvl5pPr marL="2057400" indent="-228600" defTabSz="914400">
              <a:lnSpc>
                <a:spcPct val="90000"/>
              </a:lnSpc>
              <a:spcBef>
                <a:spcPts val="1000"/>
              </a:spcBef>
              <a:buFontTx/>
              <a:buChar char="•"/>
              <a:defRPr sz="2000" b="1">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90" name="Text Placeholder 19"/>
          <p:cNvSpPr>
            <a:spLocks noGrp="1"/>
          </p:cNvSpPr>
          <p:nvPr>
            <p:ph type="body" sz="quarter" idx="13"/>
          </p:nvPr>
        </p:nvSpPr>
        <p:spPr>
          <a:xfrm>
            <a:off x="396990" y="2504043"/>
            <a:ext cx="2700339" cy="381001"/>
          </a:xfrm>
          <a:prstGeom prst="rect">
            <a:avLst/>
          </a:prstGeom>
        </p:spPr>
        <p:txBody>
          <a:bodyPr/>
          <a:lstStyle/>
          <a:p>
            <a:pPr marL="0" indent="0" defTabSz="914400">
              <a:lnSpc>
                <a:spcPct val="90000"/>
              </a:lnSpc>
              <a:spcBef>
                <a:spcPts val="1000"/>
              </a:spcBef>
              <a:buSzTx/>
              <a:buFontTx/>
              <a:buNone/>
              <a:defRPr sz="2000" b="1">
                <a:solidFill>
                  <a:srgbClr val="FFFFFF"/>
                </a:solidFill>
                <a:latin typeface="Arial"/>
                <a:ea typeface="Arial"/>
                <a:cs typeface="Arial"/>
                <a:sym typeface="Arial"/>
              </a:defRPr>
            </a:pPr>
            <a:endParaRPr/>
          </a:p>
        </p:txBody>
      </p:sp>
      <p:sp>
        <p:nvSpPr>
          <p:cNvPr id="2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1_Blank">
    <p:bg>
      <p:bgPr>
        <a:solidFill>
          <a:srgbClr val="404040"/>
        </a:solidFill>
        <a:effectLst/>
      </p:bgPr>
    </p:bg>
    <p:spTree>
      <p:nvGrpSpPr>
        <p:cNvPr id="1" name=""/>
        <p:cNvGrpSpPr/>
        <p:nvPr/>
      </p:nvGrpSpPr>
      <p:grpSpPr>
        <a:xfrm>
          <a:off x="0" y="0"/>
          <a:ext cx="0" cy="0"/>
          <a:chOff x="0" y="0"/>
          <a:chExt cx="0" cy="0"/>
        </a:xfrm>
      </p:grpSpPr>
      <p:sp>
        <p:nvSpPr>
          <p:cNvPr id="298" name="Rectangle 5"/>
          <p:cNvSpPr/>
          <p:nvPr/>
        </p:nvSpPr>
        <p:spPr>
          <a:xfrm>
            <a:off x="0" y="0"/>
            <a:ext cx="9144000" cy="6858000"/>
          </a:xfrm>
          <a:prstGeom prst="rect">
            <a:avLst/>
          </a:prstGeom>
          <a:solidFill>
            <a:srgbClr val="1D1A36"/>
          </a:solidFill>
          <a:ln w="12700">
            <a:solidFill>
              <a:srgbClr val="42719B"/>
            </a:solidFill>
            <a:miter/>
          </a:ln>
        </p:spPr>
        <p:txBody>
          <a:bodyPr lIns="45719" rIns="45719" anchor="ctr"/>
          <a:lstStyle/>
          <a:p>
            <a:pPr algn="ctr">
              <a:defRPr>
                <a:solidFill>
                  <a:srgbClr val="FFFFFF"/>
                </a:solidFill>
              </a:defRPr>
            </a:pPr>
            <a:endParaRPr/>
          </a:p>
        </p:txBody>
      </p:sp>
      <p:sp>
        <p:nvSpPr>
          <p:cNvPr id="299"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endParaRPr/>
          </a:p>
        </p:txBody>
      </p:sp>
      <p:sp>
        <p:nvSpPr>
          <p:cNvPr id="300" name="TextBox 6"/>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sp>
        <p:nvSpPr>
          <p:cNvPr id="301" name="Title Text"/>
          <p:cNvSpPr txBox="1">
            <a:spLocks noGrp="1"/>
          </p:cNvSpPr>
          <p:nvPr>
            <p:ph type="title"/>
          </p:nvPr>
        </p:nvSpPr>
        <p:spPr>
          <a:prstGeom prst="rect">
            <a:avLst/>
          </a:prstGeom>
        </p:spPr>
        <p:txBody>
          <a:bodyPr/>
          <a:lstStyle>
            <a:lvl1pPr defTabSz="914400">
              <a:lnSpc>
                <a:spcPct val="90000"/>
              </a:lnSpc>
            </a:lvl1pPr>
          </a:lstStyle>
          <a:p>
            <a:r>
              <a:t>Title Text</a:t>
            </a:r>
          </a:p>
        </p:txBody>
      </p:sp>
      <p:sp>
        <p:nvSpPr>
          <p:cNvPr id="3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309" name="Flowchart: Process 5"/>
          <p:cNvSpPr/>
          <p:nvPr/>
        </p:nvSpPr>
        <p:spPr>
          <a:xfrm>
            <a:off x="-1" y="6418964"/>
            <a:ext cx="9155743" cy="457748"/>
          </a:xfrm>
          <a:prstGeom prst="rect">
            <a:avLst/>
          </a:prstGeom>
          <a:solidFill>
            <a:srgbClr val="1D1A36"/>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310" name="Title Text"/>
          <p:cNvSpPr txBox="1">
            <a:spLocks noGrp="1"/>
          </p:cNvSpPr>
          <p:nvPr>
            <p:ph type="title"/>
          </p:nvPr>
        </p:nvSpPr>
        <p:spPr>
          <a:xfrm>
            <a:off x="304800" y="0"/>
            <a:ext cx="5470527" cy="653854"/>
          </a:xfrm>
          <a:prstGeom prst="rect">
            <a:avLst/>
          </a:prstGeom>
        </p:spPr>
        <p:txBody>
          <a:bodyPr/>
          <a:lstStyle>
            <a:lvl1pPr defTabSz="914400">
              <a:lnSpc>
                <a:spcPct val="90000"/>
              </a:lnSpc>
              <a:defRPr sz="2400" i="0">
                <a:solidFill>
                  <a:srgbClr val="000000"/>
                </a:solidFill>
              </a:defRPr>
            </a:lvl1pPr>
          </a:lstStyle>
          <a:p>
            <a:r>
              <a:t>Title Text</a:t>
            </a:r>
          </a:p>
        </p:txBody>
      </p:sp>
      <p:sp>
        <p:nvSpPr>
          <p:cNvPr id="311" name="TextBox 18"/>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sp>
        <p:nvSpPr>
          <p:cNvPr id="312" name="Straight Connector 6"/>
          <p:cNvSpPr/>
          <p:nvPr/>
        </p:nvSpPr>
        <p:spPr>
          <a:xfrm>
            <a:off x="0" y="653853"/>
            <a:ext cx="9144000" cy="1"/>
          </a:xfrm>
          <a:prstGeom prst="line">
            <a:avLst/>
          </a:prstGeom>
          <a:ln w="41275">
            <a:solidFill>
              <a:srgbClr val="C83232"/>
            </a:solidFill>
            <a:miter/>
          </a:ln>
        </p:spPr>
        <p:txBody>
          <a:bodyPr lIns="45719" rIns="45719"/>
          <a:lstStyle/>
          <a:p>
            <a:endParaRPr/>
          </a:p>
        </p:txBody>
      </p:sp>
      <p:sp>
        <p:nvSpPr>
          <p:cNvPr id="3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3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38" name="Straight Connector 11"/>
          <p:cNvSpPr/>
          <p:nvPr/>
        </p:nvSpPr>
        <p:spPr>
          <a:xfrm>
            <a:off x="0" y="653853"/>
            <a:ext cx="9144000" cy="1"/>
          </a:xfrm>
          <a:prstGeom prst="line">
            <a:avLst/>
          </a:prstGeom>
          <a:ln w="41275">
            <a:solidFill>
              <a:srgbClr val="262626"/>
            </a:solidFill>
          </a:ln>
        </p:spPr>
        <p:txBody>
          <a:bodyPr lIns="45719" rIns="45719"/>
          <a:lstStyle/>
          <a:p>
            <a:endParaRPr/>
          </a:p>
        </p:txBody>
      </p:sp>
      <p:sp>
        <p:nvSpPr>
          <p:cNvPr id="39" name="Flowchart: Process 12"/>
          <p:cNvSpPr/>
          <p:nvPr/>
        </p:nvSpPr>
        <p:spPr>
          <a:xfrm>
            <a:off x="-5872" y="6410337"/>
            <a:ext cx="9155743" cy="457748"/>
          </a:xfrm>
          <a:prstGeom prst="rect">
            <a:avLst/>
          </a:prstGeom>
          <a:solidFill>
            <a:srgbClr val="262626"/>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40" name="TextBox 13"/>
          <p:cNvSpPr txBox="1"/>
          <p:nvPr/>
        </p:nvSpPr>
        <p:spPr>
          <a:xfrm>
            <a:off x="533400" y="6531609"/>
            <a:ext cx="2787650"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800">
                <a:solidFill>
                  <a:srgbClr val="FFFFFF"/>
                </a:solidFill>
                <a:latin typeface="Arial"/>
                <a:ea typeface="Arial"/>
                <a:cs typeface="Arial"/>
                <a:sym typeface="Arial"/>
              </a:defRPr>
            </a:lvl1pPr>
          </a:lstStyle>
          <a:p>
            <a:r>
              <a:t>© 2016 | Coding Boot Camp - All Rights Reserved</a:t>
            </a:r>
          </a:p>
        </p:txBody>
      </p:sp>
      <p:grpSp>
        <p:nvGrpSpPr>
          <p:cNvPr id="43" name="Group 14"/>
          <p:cNvGrpSpPr/>
          <p:nvPr/>
        </p:nvGrpSpPr>
        <p:grpSpPr>
          <a:xfrm>
            <a:off x="5232359" y="6411722"/>
            <a:ext cx="3917511" cy="486920"/>
            <a:chOff x="0" y="0"/>
            <a:chExt cx="3917510" cy="486919"/>
          </a:xfrm>
        </p:grpSpPr>
        <p:pic>
          <p:nvPicPr>
            <p:cNvPr id="41" name="Content Placeholder 8" descr="Content Placeholder 8"/>
            <p:cNvPicPr>
              <a:picLocks noChangeAspect="1"/>
            </p:cNvPicPr>
            <p:nvPr/>
          </p:nvPicPr>
          <p:blipFill>
            <a:blip r:embed="rId2">
              <a:extLst/>
            </a:blip>
            <a:srcRect l="39450"/>
            <a:stretch>
              <a:fillRect/>
            </a:stretch>
          </p:blipFill>
          <p:spPr>
            <a:xfrm>
              <a:off x="402618" y="0"/>
              <a:ext cx="3514893" cy="486920"/>
            </a:xfrm>
            <a:prstGeom prst="rect">
              <a:avLst/>
            </a:prstGeom>
            <a:ln w="12700" cap="flat">
              <a:noFill/>
              <a:miter lim="400000"/>
            </a:ln>
            <a:effectLst/>
          </p:spPr>
        </p:pic>
        <p:pic>
          <p:nvPicPr>
            <p:cNvPr id="42" name="Content Placeholder 8" descr="Content Placeholder 8"/>
            <p:cNvPicPr>
              <a:picLocks noChangeAspect="1"/>
            </p:cNvPicPr>
            <p:nvPr/>
          </p:nvPicPr>
          <p:blipFill>
            <a:blip r:embed="rId2">
              <a:extLst/>
            </a:blip>
            <a:srcRect r="92757"/>
            <a:stretch>
              <a:fillRect/>
            </a:stretch>
          </p:blipFill>
          <p:spPr>
            <a:xfrm>
              <a:off x="0" y="0"/>
              <a:ext cx="420451" cy="486920"/>
            </a:xfrm>
            <a:prstGeom prst="rect">
              <a:avLst/>
            </a:prstGeom>
            <a:ln w="12700" cap="flat">
              <a:noFill/>
              <a:miter lim="400000"/>
            </a:ln>
            <a:effectLst/>
          </p:spPr>
        </p:pic>
      </p:grpSp>
      <p:sp>
        <p:nvSpPr>
          <p:cNvPr id="44" name="Title Text"/>
          <p:cNvSpPr txBox="1">
            <a:spLocks noGrp="1"/>
          </p:cNvSpPr>
          <p:nvPr>
            <p:ph type="title"/>
          </p:nvPr>
        </p:nvSpPr>
        <p:spPr>
          <a:xfrm>
            <a:off x="304800" y="0"/>
            <a:ext cx="5470527" cy="653854"/>
          </a:xfrm>
          <a:prstGeom prst="rect">
            <a:avLst/>
          </a:prstGeom>
        </p:spPr>
        <p:txBody>
          <a:bodyPr/>
          <a:lstStyle>
            <a:lvl1pPr>
              <a:defRPr sz="2400" i="0">
                <a:solidFill>
                  <a:srgbClr val="000000"/>
                </a:solidFill>
              </a:defRPr>
            </a:lvl1pPr>
          </a:lstStyle>
          <a:p>
            <a:r>
              <a:t>Title Text</a:t>
            </a: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Slide">
    <p:bg>
      <p:bgPr>
        <a:solidFill>
          <a:srgbClr val="404040"/>
        </a:solidFill>
        <a:effectLst/>
      </p:bgPr>
    </p:bg>
    <p:spTree>
      <p:nvGrpSpPr>
        <p:cNvPr id="1" name=""/>
        <p:cNvGrpSpPr/>
        <p:nvPr/>
      </p:nvGrpSpPr>
      <p:grpSpPr>
        <a:xfrm>
          <a:off x="0" y="0"/>
          <a:ext cx="0" cy="0"/>
          <a:chOff x="0" y="0"/>
          <a:chExt cx="0" cy="0"/>
        </a:xfrm>
      </p:grpSpPr>
      <p:sp>
        <p:nvSpPr>
          <p:cNvPr id="52" name="Rectangle 8"/>
          <p:cNvSpPr/>
          <p:nvPr/>
        </p:nvSpPr>
        <p:spPr>
          <a:xfrm>
            <a:off x="0" y="0"/>
            <a:ext cx="9144000" cy="6858000"/>
          </a:xfrm>
          <a:prstGeom prst="rect">
            <a:avLst/>
          </a:prstGeom>
          <a:solidFill>
            <a:srgbClr val="1D1A36"/>
          </a:solidFill>
          <a:ln w="12700">
            <a:solidFill>
              <a:srgbClr val="42719B"/>
            </a:solidFill>
            <a:miter/>
          </a:ln>
        </p:spPr>
        <p:txBody>
          <a:bodyPr lIns="45719" rIns="45719" anchor="ctr"/>
          <a:lstStyle/>
          <a:p>
            <a:pPr algn="ctr">
              <a:defRPr>
                <a:solidFill>
                  <a:srgbClr val="FFFFFF"/>
                </a:solidFill>
              </a:defRPr>
            </a:pPr>
            <a:endParaRPr/>
          </a:p>
        </p:txBody>
      </p:sp>
      <p:sp>
        <p:nvSpPr>
          <p:cNvPr id="53" name="Flowchart: Process 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54" name="Title 1"/>
          <p:cNvSpPr txBox="1"/>
          <p:nvPr/>
        </p:nvSpPr>
        <p:spPr>
          <a:xfrm>
            <a:off x="426891" y="3962400"/>
            <a:ext cx="3535509" cy="453389"/>
          </a:xfrm>
          <a:prstGeom prst="rect">
            <a:avLst/>
          </a:prstGeom>
          <a:ln w="12700">
            <a:miter lim="400000"/>
          </a:ln>
          <a:extLst>
            <a:ext uri="{C572A759-6A51-4108-AA02-DFA0A04FC94B}">
              <ma14:wrappingTextBoxFlag xmlns:ma14="http://schemas.microsoft.com/office/mac/drawingml/2011/main" xmlns="" val="1"/>
            </a:ext>
          </a:extLst>
        </p:spPr>
        <p:txBody>
          <a:bodyPr lIns="34290" tIns="34290" rIns="34290" bIns="34290" anchor="ctr">
            <a:normAutofit/>
          </a:bodyPr>
          <a:lstStyle>
            <a:lvl1pPr>
              <a:defRPr sz="1900" b="1">
                <a:solidFill>
                  <a:srgbClr val="FFFFFF"/>
                </a:solidFill>
                <a:latin typeface="Arial"/>
                <a:ea typeface="Arial"/>
                <a:cs typeface="Arial"/>
                <a:sym typeface="Arial"/>
              </a:defRPr>
            </a:lvl1pPr>
          </a:lstStyle>
          <a:p>
            <a:r>
              <a:t>The Coding Bootcamp |</a:t>
            </a:r>
          </a:p>
        </p:txBody>
      </p:sp>
      <p:sp>
        <p:nvSpPr>
          <p:cNvPr id="55" name="TextBox 17"/>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sp>
        <p:nvSpPr>
          <p:cNvPr id="56" name="Title Text"/>
          <p:cNvSpPr txBox="1">
            <a:spLocks noGrp="1"/>
          </p:cNvSpPr>
          <p:nvPr>
            <p:ph type="title"/>
          </p:nvPr>
        </p:nvSpPr>
        <p:spPr>
          <a:prstGeom prst="rect">
            <a:avLst/>
          </a:prstGeom>
        </p:spPr>
        <p:txBody>
          <a:bodyPr/>
          <a:lstStyle>
            <a:lvl1pPr defTabSz="914400">
              <a:lnSpc>
                <a:spcPct val="90000"/>
              </a:lnSpc>
              <a:defRPr i="0"/>
            </a:lvl1pPr>
          </a:lstStyle>
          <a:p>
            <a:r>
              <a:t>Title Text</a:t>
            </a:r>
          </a:p>
        </p:txBody>
      </p:sp>
      <p:sp>
        <p:nvSpPr>
          <p:cNvPr id="57" name="Body Level One…"/>
          <p:cNvSpPr txBox="1">
            <a:spLocks noGrp="1"/>
          </p:cNvSpPr>
          <p:nvPr>
            <p:ph type="body" sz="quarter" idx="1"/>
          </p:nvPr>
        </p:nvSpPr>
        <p:spPr>
          <a:xfrm>
            <a:off x="3370402" y="4034788"/>
            <a:ext cx="2270008" cy="381001"/>
          </a:xfrm>
          <a:prstGeom prst="rect">
            <a:avLst/>
          </a:prstGeom>
        </p:spPr>
        <p:txBody>
          <a:bodyPr/>
          <a:lstStyle>
            <a:lvl1pPr marL="0" indent="0" defTabSz="914400">
              <a:lnSpc>
                <a:spcPct val="90000"/>
              </a:lnSpc>
              <a:spcBef>
                <a:spcPts val="1000"/>
              </a:spcBef>
              <a:buSzTx/>
              <a:buFontTx/>
              <a:buNone/>
              <a:defRPr sz="2000" b="1">
                <a:solidFill>
                  <a:srgbClr val="FFFFFF"/>
                </a:solidFill>
                <a:latin typeface="Arial"/>
                <a:ea typeface="Arial"/>
                <a:cs typeface="Arial"/>
                <a:sym typeface="Arial"/>
              </a:defRPr>
            </a:lvl1pPr>
            <a:lvl2pPr marL="685800" indent="-228600" defTabSz="914400">
              <a:lnSpc>
                <a:spcPct val="90000"/>
              </a:lnSpc>
              <a:spcBef>
                <a:spcPts val="1000"/>
              </a:spcBef>
              <a:buFontTx/>
              <a:buChar char="•"/>
              <a:defRPr sz="2000" b="1">
                <a:solidFill>
                  <a:srgbClr val="FFFFFF"/>
                </a:solidFill>
                <a:latin typeface="Arial"/>
                <a:ea typeface="Arial"/>
                <a:cs typeface="Arial"/>
                <a:sym typeface="Arial"/>
              </a:defRPr>
            </a:lvl2pPr>
            <a:lvl3pPr marL="1143000" defTabSz="914400">
              <a:lnSpc>
                <a:spcPct val="90000"/>
              </a:lnSpc>
              <a:spcBef>
                <a:spcPts val="1000"/>
              </a:spcBef>
              <a:buFontTx/>
              <a:defRPr sz="2000" b="1">
                <a:solidFill>
                  <a:srgbClr val="FFFFFF"/>
                </a:solidFill>
                <a:latin typeface="Arial"/>
                <a:ea typeface="Arial"/>
                <a:cs typeface="Arial"/>
                <a:sym typeface="Arial"/>
              </a:defRPr>
            </a:lvl3pPr>
            <a:lvl4pPr marL="1600200" indent="-228600" defTabSz="914400">
              <a:lnSpc>
                <a:spcPct val="90000"/>
              </a:lnSpc>
              <a:spcBef>
                <a:spcPts val="1000"/>
              </a:spcBef>
              <a:buFontTx/>
              <a:buChar char="•"/>
              <a:defRPr sz="2000" b="1">
                <a:solidFill>
                  <a:srgbClr val="FFFFFF"/>
                </a:solidFill>
                <a:latin typeface="Arial"/>
                <a:ea typeface="Arial"/>
                <a:cs typeface="Arial"/>
                <a:sym typeface="Arial"/>
              </a:defRPr>
            </a:lvl4pPr>
            <a:lvl5pPr marL="2057400" indent="-228600" defTabSz="914400">
              <a:lnSpc>
                <a:spcPct val="90000"/>
              </a:lnSpc>
              <a:spcBef>
                <a:spcPts val="1000"/>
              </a:spcBef>
              <a:buFontTx/>
              <a:buChar char="•"/>
              <a:defRPr sz="2000" b="1">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8" name="Text Placeholder 19"/>
          <p:cNvSpPr>
            <a:spLocks noGrp="1"/>
          </p:cNvSpPr>
          <p:nvPr>
            <p:ph type="body" sz="quarter" idx="13"/>
          </p:nvPr>
        </p:nvSpPr>
        <p:spPr>
          <a:xfrm>
            <a:off x="396990" y="2504043"/>
            <a:ext cx="2700339" cy="381001"/>
          </a:xfrm>
          <a:prstGeom prst="rect">
            <a:avLst/>
          </a:prstGeom>
        </p:spPr>
        <p:txBody>
          <a:bodyPr/>
          <a:lstStyle/>
          <a:p>
            <a:pPr marL="0" indent="0" defTabSz="914400">
              <a:lnSpc>
                <a:spcPct val="90000"/>
              </a:lnSpc>
              <a:spcBef>
                <a:spcPts val="1000"/>
              </a:spcBef>
              <a:buSzTx/>
              <a:buFontTx/>
              <a:buNone/>
              <a:defRPr sz="2000" b="1">
                <a:solidFill>
                  <a:srgbClr val="FFFFFF"/>
                </a:solidFill>
                <a:latin typeface="Arial"/>
                <a:ea typeface="Arial"/>
                <a:cs typeface="Arial"/>
                <a:sym typeface="Arial"/>
              </a:defRPr>
            </a:pPr>
            <a:endParaRPr/>
          </a:p>
        </p:txBody>
      </p:sp>
      <p:sp>
        <p:nvSpPr>
          <p:cNvPr id="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1_Blank">
    <p:bg>
      <p:bgPr>
        <a:solidFill>
          <a:srgbClr val="404040"/>
        </a:solidFill>
        <a:effectLst/>
      </p:bgPr>
    </p:bg>
    <p:spTree>
      <p:nvGrpSpPr>
        <p:cNvPr id="1" name=""/>
        <p:cNvGrpSpPr/>
        <p:nvPr/>
      </p:nvGrpSpPr>
      <p:grpSpPr>
        <a:xfrm>
          <a:off x="0" y="0"/>
          <a:ext cx="0" cy="0"/>
          <a:chOff x="0" y="0"/>
          <a:chExt cx="0" cy="0"/>
        </a:xfrm>
      </p:grpSpPr>
      <p:sp>
        <p:nvSpPr>
          <p:cNvPr id="66" name="Rectangle 5"/>
          <p:cNvSpPr/>
          <p:nvPr/>
        </p:nvSpPr>
        <p:spPr>
          <a:xfrm>
            <a:off x="0" y="0"/>
            <a:ext cx="9144000" cy="6858000"/>
          </a:xfrm>
          <a:prstGeom prst="rect">
            <a:avLst/>
          </a:prstGeom>
          <a:solidFill>
            <a:srgbClr val="1D1A36"/>
          </a:solidFill>
          <a:ln w="12700">
            <a:solidFill>
              <a:srgbClr val="42719B"/>
            </a:solidFill>
            <a:miter/>
          </a:ln>
        </p:spPr>
        <p:txBody>
          <a:bodyPr lIns="45719" rIns="45719" anchor="ctr"/>
          <a:lstStyle/>
          <a:p>
            <a:pPr algn="ctr">
              <a:defRPr>
                <a:solidFill>
                  <a:srgbClr val="FFFFFF"/>
                </a:solidFill>
              </a:defRPr>
            </a:pPr>
            <a:endParaRPr/>
          </a:p>
        </p:txBody>
      </p:sp>
      <p:sp>
        <p:nvSpPr>
          <p:cNvPr id="67"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endParaRPr/>
          </a:p>
        </p:txBody>
      </p:sp>
      <p:sp>
        <p:nvSpPr>
          <p:cNvPr id="68" name="TextBox 6"/>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sp>
        <p:nvSpPr>
          <p:cNvPr id="69" name="Title Text"/>
          <p:cNvSpPr txBox="1">
            <a:spLocks noGrp="1"/>
          </p:cNvSpPr>
          <p:nvPr>
            <p:ph type="title"/>
          </p:nvPr>
        </p:nvSpPr>
        <p:spPr>
          <a:prstGeom prst="rect">
            <a:avLst/>
          </a:prstGeom>
        </p:spPr>
        <p:txBody>
          <a:bodyPr/>
          <a:lstStyle>
            <a:lvl1pPr defTabSz="914400">
              <a:lnSpc>
                <a:spcPct val="90000"/>
              </a:lnSpc>
            </a:lvl1pPr>
          </a:lstStyle>
          <a:p>
            <a:r>
              <a:t>Title Text</a:t>
            </a:r>
          </a:p>
        </p:txBody>
      </p:sp>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77" name="Flowchart: Process 5"/>
          <p:cNvSpPr/>
          <p:nvPr/>
        </p:nvSpPr>
        <p:spPr>
          <a:xfrm>
            <a:off x="-1" y="6418964"/>
            <a:ext cx="9155743" cy="457748"/>
          </a:xfrm>
          <a:prstGeom prst="rect">
            <a:avLst/>
          </a:prstGeom>
          <a:solidFill>
            <a:srgbClr val="1D1A36"/>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78" name="Title Text"/>
          <p:cNvSpPr txBox="1">
            <a:spLocks noGrp="1"/>
          </p:cNvSpPr>
          <p:nvPr>
            <p:ph type="title"/>
          </p:nvPr>
        </p:nvSpPr>
        <p:spPr>
          <a:xfrm>
            <a:off x="304800" y="0"/>
            <a:ext cx="5470527" cy="653854"/>
          </a:xfrm>
          <a:prstGeom prst="rect">
            <a:avLst/>
          </a:prstGeom>
        </p:spPr>
        <p:txBody>
          <a:bodyPr/>
          <a:lstStyle>
            <a:lvl1pPr defTabSz="914400">
              <a:lnSpc>
                <a:spcPct val="90000"/>
              </a:lnSpc>
              <a:defRPr sz="2400" i="0">
                <a:solidFill>
                  <a:srgbClr val="000000"/>
                </a:solidFill>
              </a:defRPr>
            </a:lvl1pPr>
          </a:lstStyle>
          <a:p>
            <a:r>
              <a:t>Title Text</a:t>
            </a:r>
          </a:p>
        </p:txBody>
      </p:sp>
      <p:sp>
        <p:nvSpPr>
          <p:cNvPr id="79" name="TextBox 18"/>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sp>
        <p:nvSpPr>
          <p:cNvPr id="80" name="Straight Connector 6"/>
          <p:cNvSpPr/>
          <p:nvPr/>
        </p:nvSpPr>
        <p:spPr>
          <a:xfrm>
            <a:off x="0" y="653853"/>
            <a:ext cx="9144000" cy="1"/>
          </a:xfrm>
          <a:prstGeom prst="line">
            <a:avLst/>
          </a:prstGeom>
          <a:ln w="41275">
            <a:solidFill>
              <a:srgbClr val="C83232"/>
            </a:solidFill>
            <a:miter/>
          </a:ln>
        </p:spPr>
        <p:txBody>
          <a:bodyPr lIns="45719" rIns="45719"/>
          <a:lstStyle/>
          <a:p>
            <a:endParaRP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pic>
        <p:nvPicPr>
          <p:cNvPr id="95" name="Picture 15" descr="Picture 15"/>
          <p:cNvPicPr>
            <a:picLocks noChangeAspect="1"/>
          </p:cNvPicPr>
          <p:nvPr/>
        </p:nvPicPr>
        <p:blipFill>
          <a:blip r:embed="rId2">
            <a:extLst/>
          </a:blip>
          <a:stretch>
            <a:fillRect/>
          </a:stretch>
        </p:blipFill>
        <p:spPr>
          <a:xfrm>
            <a:off x="0" y="0"/>
            <a:ext cx="9144000" cy="6864081"/>
          </a:xfrm>
          <a:prstGeom prst="rect">
            <a:avLst/>
          </a:prstGeom>
          <a:ln w="12700">
            <a:miter lim="400000"/>
          </a:ln>
        </p:spPr>
      </p:pic>
      <p:sp>
        <p:nvSpPr>
          <p:cNvPr id="96" name="Flowchart: Process 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97" name="Title 1"/>
          <p:cNvSpPr txBox="1"/>
          <p:nvPr/>
        </p:nvSpPr>
        <p:spPr>
          <a:xfrm>
            <a:off x="426891" y="3962400"/>
            <a:ext cx="3535509" cy="453389"/>
          </a:xfrm>
          <a:prstGeom prst="rect">
            <a:avLst/>
          </a:prstGeom>
          <a:ln w="12700">
            <a:miter lim="400000"/>
          </a:ln>
          <a:extLst>
            <a:ext uri="{C572A759-6A51-4108-AA02-DFA0A04FC94B}">
              <ma14:wrappingTextBoxFlag xmlns:ma14="http://schemas.microsoft.com/office/mac/drawingml/2011/main" xmlns="" val="1"/>
            </a:ext>
          </a:extLst>
        </p:spPr>
        <p:txBody>
          <a:bodyPr lIns="34290" tIns="34290" rIns="34290" bIns="34290" anchor="ctr">
            <a:normAutofit/>
          </a:bodyPr>
          <a:lstStyle>
            <a:lvl1pPr>
              <a:defRPr sz="1900" b="1">
                <a:solidFill>
                  <a:srgbClr val="FFFFFF"/>
                </a:solidFill>
                <a:latin typeface="Arial"/>
                <a:ea typeface="Arial"/>
                <a:cs typeface="Arial"/>
                <a:sym typeface="Arial"/>
              </a:defRPr>
            </a:lvl1pPr>
          </a:lstStyle>
          <a:p>
            <a:r>
              <a:t>Rutgers Coding Bootcamp |</a:t>
            </a:r>
          </a:p>
        </p:txBody>
      </p:sp>
      <p:sp>
        <p:nvSpPr>
          <p:cNvPr id="98" name="TextBox 17"/>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sp>
        <p:nvSpPr>
          <p:cNvPr id="99" name="Title Text"/>
          <p:cNvSpPr txBox="1">
            <a:spLocks noGrp="1"/>
          </p:cNvSpPr>
          <p:nvPr>
            <p:ph type="title"/>
          </p:nvPr>
        </p:nvSpPr>
        <p:spPr>
          <a:prstGeom prst="rect">
            <a:avLst/>
          </a:prstGeom>
        </p:spPr>
        <p:txBody>
          <a:bodyPr/>
          <a:lstStyle>
            <a:lvl1pPr defTabSz="914400">
              <a:lnSpc>
                <a:spcPct val="90000"/>
              </a:lnSpc>
              <a:defRPr i="0"/>
            </a:lvl1pPr>
          </a:lstStyle>
          <a:p>
            <a:r>
              <a:t>Title Text</a:t>
            </a:r>
          </a:p>
        </p:txBody>
      </p:sp>
      <p:sp>
        <p:nvSpPr>
          <p:cNvPr id="100" name="Body Level One…"/>
          <p:cNvSpPr txBox="1">
            <a:spLocks noGrp="1"/>
          </p:cNvSpPr>
          <p:nvPr>
            <p:ph type="body" sz="quarter" idx="1"/>
          </p:nvPr>
        </p:nvSpPr>
        <p:spPr>
          <a:xfrm>
            <a:off x="3962400" y="4037683"/>
            <a:ext cx="2270008" cy="381001"/>
          </a:xfrm>
          <a:prstGeom prst="rect">
            <a:avLst/>
          </a:prstGeom>
        </p:spPr>
        <p:txBody>
          <a:bodyPr/>
          <a:lstStyle>
            <a:lvl1pPr marL="0" indent="0" defTabSz="914400">
              <a:lnSpc>
                <a:spcPct val="90000"/>
              </a:lnSpc>
              <a:spcBef>
                <a:spcPts val="1000"/>
              </a:spcBef>
              <a:buSzTx/>
              <a:buFontTx/>
              <a:buNone/>
              <a:defRPr sz="2000" b="1">
                <a:solidFill>
                  <a:srgbClr val="FFFFFF"/>
                </a:solidFill>
                <a:latin typeface="Arial"/>
                <a:ea typeface="Arial"/>
                <a:cs typeface="Arial"/>
                <a:sym typeface="Arial"/>
              </a:defRPr>
            </a:lvl1pPr>
            <a:lvl2pPr marL="685800" indent="-228600" defTabSz="914400">
              <a:lnSpc>
                <a:spcPct val="90000"/>
              </a:lnSpc>
              <a:spcBef>
                <a:spcPts val="1000"/>
              </a:spcBef>
              <a:buFontTx/>
              <a:buChar char="•"/>
              <a:defRPr sz="2000" b="1">
                <a:solidFill>
                  <a:srgbClr val="FFFFFF"/>
                </a:solidFill>
                <a:latin typeface="Arial"/>
                <a:ea typeface="Arial"/>
                <a:cs typeface="Arial"/>
                <a:sym typeface="Arial"/>
              </a:defRPr>
            </a:lvl2pPr>
            <a:lvl3pPr marL="1143000" defTabSz="914400">
              <a:lnSpc>
                <a:spcPct val="90000"/>
              </a:lnSpc>
              <a:spcBef>
                <a:spcPts val="1000"/>
              </a:spcBef>
              <a:buFontTx/>
              <a:defRPr sz="2000" b="1">
                <a:solidFill>
                  <a:srgbClr val="FFFFFF"/>
                </a:solidFill>
                <a:latin typeface="Arial"/>
                <a:ea typeface="Arial"/>
                <a:cs typeface="Arial"/>
                <a:sym typeface="Arial"/>
              </a:defRPr>
            </a:lvl3pPr>
            <a:lvl4pPr marL="1600200" indent="-228600" defTabSz="914400">
              <a:lnSpc>
                <a:spcPct val="90000"/>
              </a:lnSpc>
              <a:spcBef>
                <a:spcPts val="1000"/>
              </a:spcBef>
              <a:buFontTx/>
              <a:buChar char="•"/>
              <a:defRPr sz="2000" b="1">
                <a:solidFill>
                  <a:srgbClr val="FFFFFF"/>
                </a:solidFill>
                <a:latin typeface="Arial"/>
                <a:ea typeface="Arial"/>
                <a:cs typeface="Arial"/>
                <a:sym typeface="Arial"/>
              </a:defRPr>
            </a:lvl4pPr>
            <a:lvl5pPr marL="2057400" indent="-228600" defTabSz="914400">
              <a:lnSpc>
                <a:spcPct val="90000"/>
              </a:lnSpc>
              <a:spcBef>
                <a:spcPts val="1000"/>
              </a:spcBef>
              <a:buFontTx/>
              <a:buChar char="•"/>
              <a:defRPr sz="2000" b="1">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01" name="Text Placeholder 19"/>
          <p:cNvSpPr>
            <a:spLocks noGrp="1"/>
          </p:cNvSpPr>
          <p:nvPr>
            <p:ph type="body" sz="quarter" idx="13"/>
          </p:nvPr>
        </p:nvSpPr>
        <p:spPr>
          <a:xfrm>
            <a:off x="396990" y="2504043"/>
            <a:ext cx="2700339" cy="381001"/>
          </a:xfrm>
          <a:prstGeom prst="rect">
            <a:avLst/>
          </a:prstGeom>
        </p:spPr>
        <p:txBody>
          <a:bodyPr/>
          <a:lstStyle/>
          <a:p>
            <a:pPr marL="0" indent="0" defTabSz="914400">
              <a:lnSpc>
                <a:spcPct val="90000"/>
              </a:lnSpc>
              <a:spcBef>
                <a:spcPts val="1000"/>
              </a:spcBef>
              <a:buSzTx/>
              <a:buFontTx/>
              <a:buNone/>
              <a:defRPr sz="2000" b="1">
                <a:solidFill>
                  <a:srgbClr val="FFFFFF"/>
                </a:solidFill>
                <a:latin typeface="Arial"/>
                <a:ea typeface="Arial"/>
                <a:cs typeface="Arial"/>
                <a:sym typeface="Arial"/>
              </a:defRPr>
            </a:pPr>
            <a:endParaRP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1_Blank">
    <p:spTree>
      <p:nvGrpSpPr>
        <p:cNvPr id="1" name=""/>
        <p:cNvGrpSpPr/>
        <p:nvPr/>
      </p:nvGrpSpPr>
      <p:grpSpPr>
        <a:xfrm>
          <a:off x="0" y="0"/>
          <a:ext cx="0" cy="0"/>
          <a:chOff x="0" y="0"/>
          <a:chExt cx="0" cy="0"/>
        </a:xfrm>
      </p:grpSpPr>
      <p:pic>
        <p:nvPicPr>
          <p:cNvPr id="109" name="Picture 7" descr="Picture 7"/>
          <p:cNvPicPr>
            <a:picLocks noChangeAspect="1"/>
          </p:cNvPicPr>
          <p:nvPr/>
        </p:nvPicPr>
        <p:blipFill>
          <a:blip r:embed="rId2">
            <a:extLst/>
          </a:blip>
          <a:stretch>
            <a:fillRect/>
          </a:stretch>
        </p:blipFill>
        <p:spPr>
          <a:xfrm>
            <a:off x="0" y="0"/>
            <a:ext cx="9144000" cy="6864081"/>
          </a:xfrm>
          <a:prstGeom prst="rect">
            <a:avLst/>
          </a:prstGeom>
          <a:ln w="12700">
            <a:miter lim="400000"/>
          </a:ln>
        </p:spPr>
      </p:pic>
      <p:sp>
        <p:nvSpPr>
          <p:cNvPr id="110"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endParaRPr/>
          </a:p>
        </p:txBody>
      </p:sp>
      <p:sp>
        <p:nvSpPr>
          <p:cNvPr id="111" name="TextBox 6"/>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sp>
        <p:nvSpPr>
          <p:cNvPr id="112" name="Title Text"/>
          <p:cNvSpPr txBox="1">
            <a:spLocks noGrp="1"/>
          </p:cNvSpPr>
          <p:nvPr>
            <p:ph type="title"/>
          </p:nvPr>
        </p:nvSpPr>
        <p:spPr>
          <a:prstGeom prst="rect">
            <a:avLst/>
          </a:prstGeom>
        </p:spPr>
        <p:txBody>
          <a:bodyPr/>
          <a:lstStyle>
            <a:lvl1pPr defTabSz="914400">
              <a:lnSpc>
                <a:spcPct val="90000"/>
              </a:lnSpc>
            </a:lvl1pPr>
          </a:lstStyle>
          <a:p>
            <a:r>
              <a:t>Title Text</a:t>
            </a:r>
          </a:p>
        </p:txBody>
      </p:sp>
      <p:sp>
        <p:nvSpPr>
          <p:cNvPr id="1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120" name="Flowchart: Process 9"/>
          <p:cNvSpPr/>
          <p:nvPr/>
        </p:nvSpPr>
        <p:spPr>
          <a:xfrm>
            <a:off x="-5872" y="6410337"/>
            <a:ext cx="9155743" cy="457748"/>
          </a:xfrm>
          <a:prstGeom prst="rect">
            <a:avLst/>
          </a:prstGeom>
          <a:solidFill>
            <a:srgbClr val="D11034"/>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121" name="TextBox 13"/>
          <p:cNvSpPr txBox="1"/>
          <p:nvPr/>
        </p:nvSpPr>
        <p:spPr>
          <a:xfrm>
            <a:off x="533400" y="6531609"/>
            <a:ext cx="2787650"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800">
                <a:solidFill>
                  <a:srgbClr val="FFFFFF"/>
                </a:solidFill>
                <a:latin typeface="Arial"/>
                <a:ea typeface="Arial"/>
                <a:cs typeface="Arial"/>
                <a:sym typeface="Arial"/>
              </a:defRPr>
            </a:lvl1pPr>
          </a:lstStyle>
          <a:p>
            <a:r>
              <a:t>© 2016 | UCFB - All Rights Reserved</a:t>
            </a:r>
          </a:p>
        </p:txBody>
      </p:sp>
      <p:sp>
        <p:nvSpPr>
          <p:cNvPr id="122" name="Title Text"/>
          <p:cNvSpPr txBox="1">
            <a:spLocks noGrp="1"/>
          </p:cNvSpPr>
          <p:nvPr>
            <p:ph type="title"/>
          </p:nvPr>
        </p:nvSpPr>
        <p:spPr>
          <a:xfrm>
            <a:off x="304800" y="0"/>
            <a:ext cx="5470527" cy="653854"/>
          </a:xfrm>
          <a:prstGeom prst="rect">
            <a:avLst/>
          </a:prstGeom>
        </p:spPr>
        <p:txBody>
          <a:bodyPr/>
          <a:lstStyle>
            <a:lvl1pPr defTabSz="914400">
              <a:lnSpc>
                <a:spcPct val="90000"/>
              </a:lnSpc>
              <a:defRPr sz="2400" i="0">
                <a:solidFill>
                  <a:srgbClr val="000000"/>
                </a:solidFill>
              </a:defRPr>
            </a:lvl1pPr>
          </a:lstStyle>
          <a:p>
            <a:r>
              <a:t>Title Text</a:t>
            </a:r>
          </a:p>
        </p:txBody>
      </p:sp>
      <p:sp>
        <p:nvSpPr>
          <p:cNvPr id="123" name="Straight Connector 8"/>
          <p:cNvSpPr/>
          <p:nvPr/>
        </p:nvSpPr>
        <p:spPr>
          <a:xfrm>
            <a:off x="0" y="653853"/>
            <a:ext cx="9144000" cy="1"/>
          </a:xfrm>
          <a:prstGeom prst="line">
            <a:avLst/>
          </a:prstGeom>
          <a:ln w="41275">
            <a:solidFill>
              <a:srgbClr val="C83232"/>
            </a:solidFill>
            <a:miter/>
          </a:ln>
        </p:spPr>
        <p:txBody>
          <a:bodyPr lIns="45719" rIns="45719"/>
          <a:lstStyle/>
          <a:p>
            <a:endParaRPr/>
          </a:p>
        </p:txBody>
      </p:sp>
      <p:pic>
        <p:nvPicPr>
          <p:cNvPr id="124" name="Picture 10" descr="Picture 10"/>
          <p:cNvPicPr>
            <a:picLocks noChangeAspect="1"/>
          </p:cNvPicPr>
          <p:nvPr/>
        </p:nvPicPr>
        <p:blipFill>
          <a:blip r:embed="rId2">
            <a:extLst/>
          </a:blip>
          <a:stretch>
            <a:fillRect/>
          </a:stretch>
        </p:blipFill>
        <p:spPr>
          <a:xfrm>
            <a:off x="-5871" y="6410337"/>
            <a:ext cx="3968271" cy="447663"/>
          </a:xfrm>
          <a:prstGeom prst="rect">
            <a:avLst/>
          </a:prstGeom>
          <a:ln w="12700">
            <a:miter lim="400000"/>
          </a:ln>
        </p:spPr>
      </p:pic>
      <p:sp>
        <p:nvSpPr>
          <p:cNvPr id="125" name="TextBox 18"/>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sp>
        <p:nvSpPr>
          <p:cNvPr id="1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14"/>
          <p:cNvSpPr/>
          <p:nvPr/>
        </p:nvSpPr>
        <p:spPr>
          <a:xfrm>
            <a:off x="0" y="0"/>
            <a:ext cx="9144000" cy="6858000"/>
          </a:xfrm>
          <a:prstGeom prst="rect">
            <a:avLst/>
          </a:prstGeom>
          <a:solidFill>
            <a:srgbClr val="262626"/>
          </a:solidFill>
          <a:ln w="25400">
            <a:solidFill>
              <a:srgbClr val="3A5E8A"/>
            </a:solidFill>
          </a:ln>
        </p:spPr>
        <p:txBody>
          <a:bodyPr lIns="45719" rIns="45719" anchor="ctr"/>
          <a:lstStyle/>
          <a:p>
            <a:pPr algn="ctr">
              <a:defRPr>
                <a:solidFill>
                  <a:srgbClr val="FFFFFF"/>
                </a:solidFill>
              </a:defRPr>
            </a:pPr>
            <a:endParaRPr/>
          </a:p>
        </p:txBody>
      </p:sp>
      <p:sp>
        <p:nvSpPr>
          <p:cNvPr id="3" name="TextBox 15"/>
          <p:cNvSpPr txBox="1"/>
          <p:nvPr/>
        </p:nvSpPr>
        <p:spPr>
          <a:xfrm>
            <a:off x="533400" y="6531609"/>
            <a:ext cx="2787650"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800">
                <a:solidFill>
                  <a:srgbClr val="FFFFFF"/>
                </a:solidFill>
                <a:latin typeface="Arial"/>
                <a:ea typeface="Arial"/>
                <a:cs typeface="Arial"/>
                <a:sym typeface="Arial"/>
              </a:defRPr>
            </a:lvl1pPr>
          </a:lstStyle>
          <a:p>
            <a:r>
              <a:t>© 2016 | Coding Boot Camp - All Rights Reserved</a:t>
            </a:r>
          </a:p>
        </p:txBody>
      </p:sp>
      <p:sp>
        <p:nvSpPr>
          <p:cNvPr id="4"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endParaRPr/>
          </a:p>
        </p:txBody>
      </p:sp>
      <p:sp>
        <p:nvSpPr>
          <p:cNvPr id="5" name="Title Text"/>
          <p:cNvSpPr txBox="1">
            <a:spLocks noGrp="1"/>
          </p:cNvSpPr>
          <p:nvPr>
            <p:ph type="title"/>
          </p:nvPr>
        </p:nvSpPr>
        <p:spPr>
          <a:xfrm>
            <a:off x="390606" y="2953542"/>
            <a:ext cx="8229601" cy="87186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p>
            <a:r>
              <a:t>Title Text</a:t>
            </a:r>
          </a:p>
        </p:txBody>
      </p:sp>
      <p:sp>
        <p:nvSpPr>
          <p:cNvPr id="6" name="Body Level One…"/>
          <p:cNvSpPr txBox="1">
            <a:spLocks noGrp="1"/>
          </p:cNvSpPr>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7" name="Slide Number"/>
          <p:cNvSpPr txBox="1">
            <a:spLocks noGrp="1"/>
          </p:cNvSpPr>
          <p:nvPr>
            <p:ph type="sldNum" sz="quarter" idx="2"/>
          </p:nvPr>
        </p:nvSpPr>
        <p:spPr>
          <a:xfrm>
            <a:off x="4419600" y="6172200"/>
            <a:ext cx="2133600" cy="368301"/>
          </a:xfrm>
          <a:prstGeom prst="rect">
            <a:avLst/>
          </a:prstGeom>
          <a:ln w="12700">
            <a:miter lim="400000"/>
          </a:ln>
        </p:spPr>
        <p:txBody>
          <a:bodyPr wrap="none" lIns="45719" rIns="45719" anchor="ctr">
            <a:spAutoFit/>
          </a:bodyPr>
          <a:lstStyle>
            <a:lvl1pPr algn="r">
              <a:defRPr sz="9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Lst>
  <p:transition spd="med"/>
  <p:txStyles>
    <p:titleStyle>
      <a:lvl1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1pPr>
      <a:lvl2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2pPr>
      <a:lvl3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3pPr>
      <a:lvl4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4pPr>
      <a:lvl5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5pPr>
      <a:lvl6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6pPr>
      <a:lvl7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7pPr>
      <a:lvl8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8pPr>
      <a:lvl9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9pPr>
    </p:titleStyle>
    <p:bodyStyle>
      <a:lvl1pPr marL="257175" marR="0" indent="-257175"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n-lt"/>
          <a:ea typeface="+mn-ea"/>
          <a:cs typeface="+mn-cs"/>
          <a:sym typeface="Calibri"/>
        </a:defRPr>
      </a:lvl1pPr>
      <a:lvl2pPr marL="588191" marR="0" indent="-245291"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n-lt"/>
          <a:ea typeface="+mn-ea"/>
          <a:cs typeface="+mn-cs"/>
          <a:sym typeface="Calibri"/>
        </a:defRPr>
      </a:lvl2pPr>
      <a:lvl3pPr marL="914400" marR="0" indent="-22860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n-lt"/>
          <a:ea typeface="+mn-ea"/>
          <a:cs typeface="+mn-cs"/>
          <a:sym typeface="Calibri"/>
        </a:defRPr>
      </a:lvl3pPr>
      <a:lvl4pPr marL="1303019" marR="0" indent="-274319"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n-lt"/>
          <a:ea typeface="+mn-ea"/>
          <a:cs typeface="+mn-cs"/>
          <a:sym typeface="Calibri"/>
        </a:defRPr>
      </a:lvl4pPr>
      <a:lvl5pPr marL="16459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n-lt"/>
          <a:ea typeface="+mn-ea"/>
          <a:cs typeface="+mn-cs"/>
          <a:sym typeface="Calibri"/>
        </a:defRPr>
      </a:lvl5pPr>
      <a:lvl6pPr marL="19888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n-lt"/>
          <a:ea typeface="+mn-ea"/>
          <a:cs typeface="+mn-cs"/>
          <a:sym typeface="Calibri"/>
        </a:defRPr>
      </a:lvl6pPr>
      <a:lvl7pPr marL="23317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n-lt"/>
          <a:ea typeface="+mn-ea"/>
          <a:cs typeface="+mn-cs"/>
          <a:sym typeface="Calibri"/>
        </a:defRPr>
      </a:lvl7pPr>
      <a:lvl8pPr marL="26746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n-lt"/>
          <a:ea typeface="+mn-ea"/>
          <a:cs typeface="+mn-cs"/>
          <a:sym typeface="Calibri"/>
        </a:defRPr>
      </a:lvl8pPr>
      <a:lvl9pPr marL="30175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hyperlink" Target="mailto:git@github.com" TargetMode="Externa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hyperlink" Target="http://lmgtfy.com/?q=google+fu"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hyperlink" Target="https://www.youtube.com/watch?v=ieb6Svbc10E&amp;index=1&amp;list=PLgJ8UgkiorCnMLsUevoQRxH8t9bt7ne14" TargetMode="External"/><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jpeg"/></Relationships>
</file>

<file path=ppt/slides/_rels/slide5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jpeg"/></Relationships>
</file>

<file path=ppt/slides/_rels/slide5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jpeg"/></Relationships>
</file>

<file path=ppt/slides/_rels/slide5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27.jpeg"/><Relationship Id="rId4" Type="http://schemas.openxmlformats.org/officeDocument/2006/relationships/image" Target="../media/image28.png"/></Relationships>
</file>

<file path=ppt/slides/_rels/slide5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27.jpeg"/><Relationship Id="rId4" Type="http://schemas.openxmlformats.org/officeDocument/2006/relationships/image" Target="../media/image28.png"/></Relationships>
</file>

<file path=ppt/slides/_rels/slide5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27.jpeg"/><Relationship Id="rId4" Type="http://schemas.openxmlformats.org/officeDocument/2006/relationships/image" Target="../media/image28.png"/></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jpeg"/><Relationship Id="rId1" Type="http://schemas.openxmlformats.org/officeDocument/2006/relationships/slideLayout" Target="../slideLayouts/slideLayout6.xml"/><Relationship Id="rId6" Type="http://schemas.openxmlformats.org/officeDocument/2006/relationships/image" Target="../media/image30.gif"/><Relationship Id="rId5" Type="http://schemas.openxmlformats.org/officeDocument/2006/relationships/image" Target="../media/image27.jpeg"/><Relationship Id="rId4" Type="http://schemas.openxmlformats.org/officeDocument/2006/relationships/image" Target="../media/image2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jpeg"/></Relationships>
</file>

<file path=ppt/slides/_rels/slide6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jpeg"/></Relationships>
</file>

<file path=ppt/slides/_rels/slide6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27.jpeg"/><Relationship Id="rId4" Type="http://schemas.openxmlformats.org/officeDocument/2006/relationships/image" Target="../media/image28.png"/></Relationships>
</file>

<file path=ppt/slides/_rels/slide6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jpe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6.jpeg"/></Relationships>
</file>

<file path=ppt/slides/_rels/slide6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jpeg"/></Relationships>
</file>

<file path=ppt/slides/_rels/slide6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image" Target="../media/image26.jpeg"/><Relationship Id="rId1" Type="http://schemas.openxmlformats.org/officeDocument/2006/relationships/slideLayout" Target="../slideLayouts/slideLayout6.xml"/><Relationship Id="rId6" Type="http://schemas.openxmlformats.org/officeDocument/2006/relationships/image" Target="../media/image27.jpeg"/><Relationship Id="rId5" Type="http://schemas.openxmlformats.org/officeDocument/2006/relationships/image" Target="../media/image34.png"/><Relationship Id="rId4" Type="http://schemas.openxmlformats.org/officeDocument/2006/relationships/image" Target="../media/image3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Title 1"/>
          <p:cNvSpPr txBox="1">
            <a:spLocks noGrp="1"/>
          </p:cNvSpPr>
          <p:nvPr>
            <p:ph type="title"/>
          </p:nvPr>
        </p:nvSpPr>
        <p:spPr>
          <a:xfrm>
            <a:off x="390606" y="2953542"/>
            <a:ext cx="8229601" cy="871859"/>
          </a:xfrm>
          <a:prstGeom prst="rect">
            <a:avLst/>
          </a:prstGeom>
        </p:spPr>
        <p:txBody>
          <a:bodyPr/>
          <a:lstStyle/>
          <a:p>
            <a:r>
              <a:t>The Zen of Coding</a:t>
            </a:r>
          </a:p>
        </p:txBody>
      </p:sp>
      <p:sp>
        <p:nvSpPr>
          <p:cNvPr id="330" name="Text Placeholder 3"/>
          <p:cNvSpPr txBox="1">
            <a:spLocks noGrp="1"/>
          </p:cNvSpPr>
          <p:nvPr>
            <p:ph type="body" sz="quarter" idx="4294967295"/>
          </p:nvPr>
        </p:nvSpPr>
        <p:spPr>
          <a:xfrm>
            <a:off x="414051" y="2572542"/>
            <a:ext cx="2700340" cy="381001"/>
          </a:xfrm>
          <a:prstGeom prst="rect">
            <a:avLst/>
          </a:prstGeom>
        </p:spPr>
        <p:txBody>
          <a:bodyPr/>
          <a:lstStyle>
            <a:lvl1pPr marL="0" indent="0" defTabSz="740663">
              <a:lnSpc>
                <a:spcPct val="72000"/>
              </a:lnSpc>
              <a:spcBef>
                <a:spcPts val="800"/>
              </a:spcBef>
              <a:buSzTx/>
              <a:buNone/>
              <a:defRPr sz="2025">
                <a:solidFill>
                  <a:srgbClr val="FFFFFF"/>
                </a:solidFill>
              </a:defRPr>
            </a:lvl1pPr>
          </a:lstStyle>
          <a:p>
            <a:r>
              <a:t>Day 1</a:t>
            </a:r>
          </a:p>
        </p:txBody>
      </p:sp>
      <p:sp>
        <p:nvSpPr>
          <p:cNvPr id="331" name="TextBox 9"/>
          <p:cNvSpPr txBox="1"/>
          <p:nvPr/>
        </p:nvSpPr>
        <p:spPr>
          <a:xfrm>
            <a:off x="390605" y="3894456"/>
            <a:ext cx="2331540" cy="3581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a:solidFill>
                  <a:srgbClr val="FFFFFF"/>
                </a:solidFill>
              </a:defRPr>
            </a:lvl1pPr>
          </a:lstStyle>
          <a:p>
            <a:r>
              <a:t>The Coding Bootcamp</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Title 1"/>
          <p:cNvSpPr txBox="1">
            <a:spLocks noGrp="1"/>
          </p:cNvSpPr>
          <p:nvPr>
            <p:ph type="title"/>
          </p:nvPr>
        </p:nvSpPr>
        <p:spPr>
          <a:xfrm>
            <a:off x="304799" y="-1"/>
            <a:ext cx="5470528" cy="653856"/>
          </a:xfrm>
          <a:prstGeom prst="rect">
            <a:avLst/>
          </a:prstGeom>
        </p:spPr>
        <p:txBody>
          <a:bodyPr/>
          <a:lstStyle/>
          <a:p>
            <a:r>
              <a:t>Student Expectations: </a:t>
            </a:r>
          </a:p>
        </p:txBody>
      </p:sp>
      <p:sp>
        <p:nvSpPr>
          <p:cNvPr id="385" name="Content Placeholder 2"/>
          <p:cNvSpPr txBox="1"/>
          <p:nvPr/>
        </p:nvSpPr>
        <p:spPr>
          <a:xfrm>
            <a:off x="289559" y="762000"/>
            <a:ext cx="8583816" cy="552407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28600" indent="-228600">
              <a:lnSpc>
                <a:spcPct val="90000"/>
              </a:lnSpc>
              <a:spcBef>
                <a:spcPts val="1000"/>
              </a:spcBef>
              <a:buSzPct val="100000"/>
              <a:buFont typeface="Arial"/>
              <a:buChar char="•"/>
              <a:defRPr sz="2400" b="1">
                <a:latin typeface="Arial"/>
                <a:ea typeface="Arial"/>
                <a:cs typeface="Arial"/>
                <a:sym typeface="Arial"/>
              </a:defRPr>
            </a:pPr>
            <a:r>
              <a:rPr dirty="0"/>
              <a:t>Attendance</a:t>
            </a:r>
            <a:endParaRPr sz="2800" dirty="0"/>
          </a:p>
          <a:p>
            <a:pPr marL="685800" lvl="1" indent="-228600">
              <a:lnSpc>
                <a:spcPct val="90000"/>
              </a:lnSpc>
              <a:spcBef>
                <a:spcPts val="500"/>
              </a:spcBef>
              <a:buSzPct val="100000"/>
              <a:buFont typeface="Arial"/>
              <a:buChar char="•"/>
              <a:defRPr sz="2400">
                <a:latin typeface="Arial"/>
                <a:ea typeface="Arial"/>
                <a:cs typeface="Arial"/>
                <a:sym typeface="Arial"/>
              </a:defRPr>
            </a:pPr>
            <a:r>
              <a:rPr dirty="0"/>
              <a:t>Attendance must be maintained at a </a:t>
            </a:r>
            <a:r>
              <a:rPr b="1" dirty="0"/>
              <a:t>95%</a:t>
            </a:r>
            <a:r>
              <a:rPr dirty="0"/>
              <a:t> rate. (You can miss </a:t>
            </a:r>
            <a:r>
              <a:rPr b="1" dirty="0"/>
              <a:t>no more</a:t>
            </a:r>
            <a:r>
              <a:rPr dirty="0"/>
              <a:t> than a total of </a:t>
            </a:r>
            <a:r>
              <a:rPr b="1" dirty="0"/>
              <a:t>4 classes</a:t>
            </a:r>
            <a:r>
              <a:rPr dirty="0"/>
              <a:t>.)</a:t>
            </a:r>
          </a:p>
          <a:p>
            <a:pPr marL="685800" lvl="1" indent="-228600">
              <a:lnSpc>
                <a:spcPct val="90000"/>
              </a:lnSpc>
              <a:spcBef>
                <a:spcPts val="500"/>
              </a:spcBef>
              <a:buSzPct val="100000"/>
              <a:buFont typeface="Arial"/>
              <a:buChar char="•"/>
              <a:defRPr sz="2400">
                <a:latin typeface="Arial"/>
                <a:ea typeface="Arial"/>
                <a:cs typeface="Arial"/>
                <a:sym typeface="Arial"/>
              </a:defRPr>
            </a:pPr>
            <a:r>
              <a:rPr dirty="0"/>
              <a:t>Written permission must be obtained to miss class or it's considered one of your 4 absences.</a:t>
            </a:r>
          </a:p>
          <a:p>
            <a:pPr marL="228600" indent="-228600">
              <a:lnSpc>
                <a:spcPct val="90000"/>
              </a:lnSpc>
              <a:spcBef>
                <a:spcPts val="1000"/>
              </a:spcBef>
              <a:buSzPct val="100000"/>
              <a:buFont typeface="Arial"/>
              <a:buChar char="•"/>
              <a:defRPr sz="2400" b="1">
                <a:latin typeface="Arial"/>
                <a:ea typeface="Arial"/>
                <a:cs typeface="Arial"/>
                <a:sym typeface="Arial"/>
              </a:defRPr>
            </a:pPr>
            <a:r>
              <a:rPr dirty="0"/>
              <a:t>Homework</a:t>
            </a:r>
            <a:endParaRPr sz="2800" dirty="0"/>
          </a:p>
          <a:p>
            <a:pPr marL="685800" lvl="1" indent="-228600">
              <a:lnSpc>
                <a:spcPct val="90000"/>
              </a:lnSpc>
              <a:spcBef>
                <a:spcPts val="500"/>
              </a:spcBef>
              <a:buSzPct val="100000"/>
              <a:buFont typeface="Arial"/>
              <a:buChar char="•"/>
              <a:defRPr sz="2400">
                <a:latin typeface="Arial"/>
                <a:ea typeface="Arial"/>
                <a:cs typeface="Arial"/>
                <a:sym typeface="Arial"/>
              </a:defRPr>
            </a:pPr>
            <a:r>
              <a:rPr dirty="0"/>
              <a:t>You must complete </a:t>
            </a:r>
            <a:r>
              <a:rPr b="1" dirty="0"/>
              <a:t>90%</a:t>
            </a:r>
            <a:r>
              <a:rPr dirty="0"/>
              <a:t> of the homework assignments. (You can miss </a:t>
            </a:r>
            <a:r>
              <a:rPr b="1" dirty="0"/>
              <a:t>no more</a:t>
            </a:r>
            <a:r>
              <a:rPr dirty="0"/>
              <a:t> than </a:t>
            </a:r>
            <a:r>
              <a:rPr b="1" dirty="0"/>
              <a:t>2 assignments</a:t>
            </a:r>
            <a:r>
              <a:rPr dirty="0"/>
              <a:t>.)</a:t>
            </a:r>
          </a:p>
          <a:p>
            <a:pPr marL="685800" lvl="1" indent="-228600">
              <a:lnSpc>
                <a:spcPct val="90000"/>
              </a:lnSpc>
              <a:spcBef>
                <a:spcPts val="500"/>
              </a:spcBef>
              <a:buSzPct val="100000"/>
              <a:buFont typeface="Arial"/>
              <a:buChar char="•"/>
              <a:defRPr sz="2400">
                <a:latin typeface="Arial"/>
                <a:ea typeface="Arial"/>
                <a:cs typeface="Arial"/>
                <a:sym typeface="Arial"/>
              </a:defRPr>
            </a:pPr>
            <a:r>
              <a:rPr dirty="0"/>
              <a:t>Homework submissions </a:t>
            </a:r>
            <a:r>
              <a:rPr b="1" dirty="0"/>
              <a:t>must be on time AS IS</a:t>
            </a:r>
            <a:r>
              <a:rPr dirty="0"/>
              <a:t>.</a:t>
            </a:r>
          </a:p>
          <a:p>
            <a:pPr marL="1143000" lvl="2" indent="-228600">
              <a:lnSpc>
                <a:spcPct val="90000"/>
              </a:lnSpc>
              <a:spcBef>
                <a:spcPts val="500"/>
              </a:spcBef>
              <a:buSzPct val="100000"/>
              <a:buFont typeface="Arial"/>
              <a:buChar char="•"/>
              <a:defRPr sz="2400" b="1">
                <a:latin typeface="Arial"/>
                <a:ea typeface="Arial"/>
                <a:cs typeface="Arial"/>
                <a:sym typeface="Arial"/>
              </a:defRPr>
            </a:pPr>
            <a:r>
              <a:rPr dirty="0"/>
              <a:t>Late submissions will not be counted.</a:t>
            </a:r>
            <a:endParaRPr sz="2000" dirty="0"/>
          </a:p>
          <a:p>
            <a:pPr marL="228600" indent="-228600">
              <a:lnSpc>
                <a:spcPct val="90000"/>
              </a:lnSpc>
              <a:spcBef>
                <a:spcPts val="1000"/>
              </a:spcBef>
              <a:buSzPct val="100000"/>
              <a:buFont typeface="Arial"/>
              <a:buChar char="•"/>
              <a:defRPr sz="2400" b="1">
                <a:latin typeface="Arial"/>
                <a:ea typeface="Arial"/>
                <a:cs typeface="Arial"/>
                <a:sym typeface="Arial"/>
              </a:defRPr>
            </a:pPr>
            <a:r>
              <a:rPr dirty="0"/>
              <a:t>Outside Class: 40 hours</a:t>
            </a:r>
            <a:endParaRPr sz="2800" dirty="0"/>
          </a:p>
          <a:p>
            <a:pPr marL="685800" lvl="1" indent="-228600">
              <a:lnSpc>
                <a:spcPct val="90000"/>
              </a:lnSpc>
              <a:spcBef>
                <a:spcPts val="500"/>
              </a:spcBef>
              <a:buSzPct val="100000"/>
              <a:buFont typeface="Arial"/>
              <a:buChar char="•"/>
              <a:defRPr sz="2400">
                <a:latin typeface="Arial"/>
                <a:ea typeface="Arial"/>
                <a:cs typeface="Arial"/>
                <a:sym typeface="Arial"/>
              </a:defRPr>
            </a:pPr>
            <a:r>
              <a:rPr lang="en-US" dirty="0"/>
              <a:t>Suggested</a:t>
            </a:r>
            <a:r>
              <a:rPr dirty="0"/>
              <a:t> 40 hours of outside work</a:t>
            </a:r>
          </a:p>
          <a:p>
            <a:pPr marL="1143000" lvl="2" indent="-228600">
              <a:lnSpc>
                <a:spcPct val="90000"/>
              </a:lnSpc>
              <a:spcBef>
                <a:spcPts val="500"/>
              </a:spcBef>
              <a:buSzPct val="100000"/>
              <a:buFont typeface="Arial"/>
              <a:buChar char="•"/>
              <a:defRPr sz="2400">
                <a:latin typeface="Arial"/>
                <a:ea typeface="Arial"/>
                <a:cs typeface="Arial"/>
                <a:sym typeface="Arial"/>
              </a:defRPr>
            </a:pPr>
            <a:r>
              <a:rPr dirty="0"/>
              <a:t>Redo, review, go deeper </a:t>
            </a:r>
            <a:endParaRPr sz="2000" dirty="0"/>
          </a:p>
          <a:p>
            <a:pPr marL="228600" indent="-228600">
              <a:lnSpc>
                <a:spcPct val="90000"/>
              </a:lnSpc>
              <a:spcBef>
                <a:spcPts val="1000"/>
              </a:spcBef>
              <a:buSzPct val="100000"/>
              <a:buFont typeface="Arial"/>
              <a:buChar char="•"/>
              <a:defRPr sz="3200">
                <a:latin typeface="Arial"/>
                <a:ea typeface="Arial"/>
                <a:cs typeface="Arial"/>
                <a:sym typeface="Arial"/>
              </a:defRPr>
            </a:pPr>
            <a:endParaRPr sz="20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Title 1"/>
          <p:cNvSpPr txBox="1">
            <a:spLocks noGrp="1"/>
          </p:cNvSpPr>
          <p:nvPr>
            <p:ph type="title"/>
          </p:nvPr>
        </p:nvSpPr>
        <p:spPr>
          <a:xfrm>
            <a:off x="390606" y="2953542"/>
            <a:ext cx="8229601" cy="871859"/>
          </a:xfrm>
          <a:prstGeom prst="rect">
            <a:avLst/>
          </a:prstGeom>
        </p:spPr>
        <p:txBody>
          <a:bodyPr/>
          <a:lstStyle/>
          <a:p>
            <a:r>
              <a:t>The Path of Learning</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Title 1"/>
          <p:cNvSpPr txBox="1">
            <a:spLocks noGrp="1"/>
          </p:cNvSpPr>
          <p:nvPr>
            <p:ph type="title"/>
          </p:nvPr>
        </p:nvSpPr>
        <p:spPr>
          <a:xfrm>
            <a:off x="304799" y="-1"/>
            <a:ext cx="5470528" cy="653856"/>
          </a:xfrm>
          <a:prstGeom prst="rect">
            <a:avLst/>
          </a:prstGeom>
        </p:spPr>
        <p:txBody>
          <a:bodyPr/>
          <a:lstStyle/>
          <a:p>
            <a:r>
              <a:t>Nothing Comes Easy…</a:t>
            </a:r>
          </a:p>
        </p:txBody>
      </p:sp>
      <p:sp>
        <p:nvSpPr>
          <p:cNvPr id="411" name="Content Placeholder 2"/>
          <p:cNvSpPr txBox="1"/>
          <p:nvPr/>
        </p:nvSpPr>
        <p:spPr>
          <a:xfrm>
            <a:off x="289559" y="762000"/>
            <a:ext cx="8583816" cy="309348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indent="228600" algn="ctr">
              <a:lnSpc>
                <a:spcPct val="90000"/>
              </a:lnSpc>
              <a:defRPr sz="3200">
                <a:latin typeface="Arial"/>
                <a:ea typeface="Arial"/>
                <a:cs typeface="Arial"/>
                <a:sym typeface="Arial"/>
              </a:defRPr>
            </a:pPr>
            <a:endParaRPr/>
          </a:p>
          <a:p>
            <a:pPr indent="228600" algn="ctr">
              <a:lnSpc>
                <a:spcPct val="90000"/>
              </a:lnSpc>
              <a:defRPr sz="3200">
                <a:latin typeface="Arial"/>
                <a:ea typeface="Arial"/>
                <a:cs typeface="Arial"/>
                <a:sym typeface="Arial"/>
              </a:defRPr>
            </a:pPr>
            <a:endParaRPr/>
          </a:p>
          <a:p>
            <a:pPr indent="228600" algn="ctr">
              <a:lnSpc>
                <a:spcPct val="90000"/>
              </a:lnSpc>
              <a:defRPr sz="3200">
                <a:latin typeface="Arial"/>
                <a:ea typeface="Arial"/>
                <a:cs typeface="Arial"/>
                <a:sym typeface="Arial"/>
              </a:defRPr>
            </a:pPr>
            <a:endParaRPr/>
          </a:p>
          <a:p>
            <a:pPr indent="228600" algn="ctr">
              <a:lnSpc>
                <a:spcPct val="90000"/>
              </a:lnSpc>
              <a:defRPr sz="3200">
                <a:latin typeface="Arial"/>
                <a:ea typeface="Arial"/>
                <a:cs typeface="Arial"/>
                <a:sym typeface="Arial"/>
              </a:defRPr>
            </a:pPr>
            <a:endParaRPr/>
          </a:p>
          <a:p>
            <a:pPr indent="228600" algn="ctr">
              <a:lnSpc>
                <a:spcPct val="90000"/>
              </a:lnSpc>
              <a:defRPr sz="3200">
                <a:latin typeface="Arial"/>
                <a:ea typeface="Arial"/>
                <a:cs typeface="Arial"/>
                <a:sym typeface="Arial"/>
              </a:defRPr>
            </a:pPr>
            <a:br/>
            <a:r>
              <a:t>As students, you face three </a:t>
            </a:r>
            <a:endParaRPr sz="2800"/>
          </a:p>
          <a:p>
            <a:pPr indent="228600" algn="ctr">
              <a:lnSpc>
                <a:spcPct val="90000"/>
              </a:lnSpc>
              <a:defRPr sz="3200" b="1">
                <a:latin typeface="Arial"/>
                <a:ea typeface="Arial"/>
                <a:cs typeface="Arial"/>
                <a:sym typeface="Arial"/>
              </a:defRPr>
            </a:pPr>
            <a:r>
              <a:t>HUGE obstacles!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Title 1"/>
          <p:cNvSpPr txBox="1">
            <a:spLocks noGrp="1"/>
          </p:cNvSpPr>
          <p:nvPr>
            <p:ph type="title"/>
          </p:nvPr>
        </p:nvSpPr>
        <p:spPr>
          <a:xfrm>
            <a:off x="304799" y="-1"/>
            <a:ext cx="5470528" cy="653856"/>
          </a:xfrm>
          <a:prstGeom prst="rect">
            <a:avLst/>
          </a:prstGeom>
        </p:spPr>
        <p:txBody>
          <a:bodyPr/>
          <a:lstStyle/>
          <a:p>
            <a:r>
              <a:t>Obstacle #1 – The Great Confusion</a:t>
            </a:r>
          </a:p>
        </p:txBody>
      </p:sp>
      <p:pic>
        <p:nvPicPr>
          <p:cNvPr id="416" name="Picture 2" descr="Picture 2"/>
          <p:cNvPicPr>
            <a:picLocks noChangeAspect="1"/>
          </p:cNvPicPr>
          <p:nvPr/>
        </p:nvPicPr>
        <p:blipFill>
          <a:blip r:embed="rId3">
            <a:extLst/>
          </a:blip>
          <a:stretch>
            <a:fillRect/>
          </a:stretch>
        </p:blipFill>
        <p:spPr>
          <a:xfrm>
            <a:off x="228600" y="679253"/>
            <a:ext cx="8763000" cy="569595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Title 1"/>
          <p:cNvSpPr txBox="1">
            <a:spLocks noGrp="1"/>
          </p:cNvSpPr>
          <p:nvPr>
            <p:ph type="title"/>
          </p:nvPr>
        </p:nvSpPr>
        <p:spPr>
          <a:xfrm>
            <a:off x="304799" y="-1"/>
            <a:ext cx="5470528" cy="653856"/>
          </a:xfrm>
          <a:prstGeom prst="rect">
            <a:avLst/>
          </a:prstGeom>
        </p:spPr>
        <p:txBody>
          <a:bodyPr/>
          <a:lstStyle/>
          <a:p>
            <a:r>
              <a:t>Obstacle #2 – The Great Doubt</a:t>
            </a:r>
          </a:p>
        </p:txBody>
      </p:sp>
      <p:pic>
        <p:nvPicPr>
          <p:cNvPr id="421" name="Picture 4" descr="Picture 4"/>
          <p:cNvPicPr>
            <a:picLocks noChangeAspect="1"/>
          </p:cNvPicPr>
          <p:nvPr/>
        </p:nvPicPr>
        <p:blipFill>
          <a:blip r:embed="rId3">
            <a:extLst/>
          </a:blip>
          <a:stretch>
            <a:fillRect/>
          </a:stretch>
        </p:blipFill>
        <p:spPr>
          <a:xfrm>
            <a:off x="-10101" y="1028734"/>
            <a:ext cx="9154101" cy="524590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Title 1"/>
          <p:cNvSpPr txBox="1">
            <a:spLocks noGrp="1"/>
          </p:cNvSpPr>
          <p:nvPr>
            <p:ph type="title"/>
          </p:nvPr>
        </p:nvSpPr>
        <p:spPr>
          <a:xfrm>
            <a:off x="304799" y="-1"/>
            <a:ext cx="5470528" cy="653856"/>
          </a:xfrm>
          <a:prstGeom prst="rect">
            <a:avLst/>
          </a:prstGeom>
        </p:spPr>
        <p:txBody>
          <a:bodyPr/>
          <a:lstStyle/>
          <a:p>
            <a:r>
              <a:t>Obstacle #3 – The Great Distance</a:t>
            </a:r>
          </a:p>
        </p:txBody>
      </p:sp>
      <p:pic>
        <p:nvPicPr>
          <p:cNvPr id="426" name="Picture 2" descr="Picture 2"/>
          <p:cNvPicPr>
            <a:picLocks noChangeAspect="1"/>
          </p:cNvPicPr>
          <p:nvPr/>
        </p:nvPicPr>
        <p:blipFill>
          <a:blip r:embed="rId3">
            <a:extLst/>
          </a:blip>
          <a:stretch>
            <a:fillRect/>
          </a:stretch>
        </p:blipFill>
        <p:spPr>
          <a:xfrm>
            <a:off x="0" y="838200"/>
            <a:ext cx="9144000" cy="51435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Title 1"/>
          <p:cNvSpPr txBox="1">
            <a:spLocks noGrp="1"/>
          </p:cNvSpPr>
          <p:nvPr>
            <p:ph type="title"/>
          </p:nvPr>
        </p:nvSpPr>
        <p:spPr>
          <a:xfrm>
            <a:off x="304799" y="-1"/>
            <a:ext cx="5470528" cy="653856"/>
          </a:xfrm>
          <a:prstGeom prst="rect">
            <a:avLst/>
          </a:prstGeom>
        </p:spPr>
        <p:txBody>
          <a:bodyPr/>
          <a:lstStyle/>
          <a:p>
            <a:r>
              <a:t>Nothing Comes Easy…</a:t>
            </a:r>
          </a:p>
        </p:txBody>
      </p:sp>
      <p:sp>
        <p:nvSpPr>
          <p:cNvPr id="431" name="Content Placeholder 2"/>
          <p:cNvSpPr txBox="1"/>
          <p:nvPr/>
        </p:nvSpPr>
        <p:spPr>
          <a:xfrm>
            <a:off x="289559" y="762000"/>
            <a:ext cx="8583816" cy="351772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indent="228600">
              <a:lnSpc>
                <a:spcPct val="90000"/>
              </a:lnSpc>
              <a:defRPr sz="3200" b="1" u="sng">
                <a:latin typeface="Arial"/>
                <a:ea typeface="Arial"/>
                <a:cs typeface="Arial"/>
                <a:sym typeface="Arial"/>
              </a:defRPr>
            </a:pPr>
            <a:endParaRPr/>
          </a:p>
          <a:p>
            <a:pPr indent="228600">
              <a:lnSpc>
                <a:spcPct val="90000"/>
              </a:lnSpc>
              <a:defRPr sz="3200" b="1" u="sng">
                <a:latin typeface="Arial"/>
                <a:ea typeface="Arial"/>
                <a:cs typeface="Arial"/>
                <a:sym typeface="Arial"/>
              </a:defRPr>
            </a:pPr>
            <a:r>
              <a:t>Learning to Code Requires Two Things:</a:t>
            </a:r>
            <a:endParaRPr sz="2800"/>
          </a:p>
          <a:p>
            <a:pPr indent="228600">
              <a:lnSpc>
                <a:spcPct val="90000"/>
              </a:lnSpc>
              <a:defRPr sz="3200" b="1" u="sng">
                <a:latin typeface="Arial"/>
                <a:ea typeface="Arial"/>
                <a:cs typeface="Arial"/>
                <a:sym typeface="Arial"/>
              </a:defRPr>
            </a:pPr>
            <a:endParaRPr sz="2800"/>
          </a:p>
          <a:p>
            <a:pPr marL="742950" indent="-514350">
              <a:lnSpc>
                <a:spcPct val="90000"/>
              </a:lnSpc>
              <a:buSzPct val="100000"/>
              <a:buAutoNum type="arabicPeriod"/>
              <a:defRPr sz="3200">
                <a:latin typeface="Arial"/>
                <a:ea typeface="Arial"/>
                <a:cs typeface="Arial"/>
                <a:sym typeface="Arial"/>
              </a:defRPr>
            </a:pPr>
            <a:r>
              <a:t>Persisting in the face of something that feels </a:t>
            </a:r>
            <a:r>
              <a:rPr u="sng"/>
              <a:t>incredibly hard and confusing</a:t>
            </a:r>
            <a:r>
              <a:t>.</a:t>
            </a:r>
            <a:endParaRPr sz="2800"/>
          </a:p>
          <a:p>
            <a:pPr marL="742950" indent="-514350">
              <a:lnSpc>
                <a:spcPct val="90000"/>
              </a:lnSpc>
              <a:buSzPct val="100000"/>
              <a:buAutoNum type="arabicPeriod"/>
              <a:defRPr sz="3200">
                <a:latin typeface="Arial"/>
                <a:ea typeface="Arial"/>
                <a:cs typeface="Arial"/>
                <a:sym typeface="Arial"/>
              </a:defRPr>
            </a:pPr>
            <a:endParaRPr sz="2800"/>
          </a:p>
          <a:p>
            <a:pPr marL="742950" indent="-514350">
              <a:lnSpc>
                <a:spcPct val="90000"/>
              </a:lnSpc>
              <a:buSzPct val="100000"/>
              <a:buAutoNum type="arabicPeriod" startAt="2"/>
              <a:defRPr sz="3200">
                <a:latin typeface="Arial"/>
                <a:ea typeface="Arial"/>
                <a:cs typeface="Arial"/>
                <a:sym typeface="Arial"/>
              </a:defRPr>
            </a:pPr>
            <a:r>
              <a:t>Maintaining the self-confidence necessary to believe that you </a:t>
            </a:r>
            <a:r>
              <a:rPr u="sng"/>
              <a:t>CAN DO THIS</a:t>
            </a:r>
            <a:r>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Rectangle 4"/>
          <p:cNvSpPr/>
          <p:nvPr/>
        </p:nvSpPr>
        <p:spPr>
          <a:xfrm>
            <a:off x="0" y="762000"/>
            <a:ext cx="9144000" cy="4800600"/>
          </a:xfrm>
          <a:prstGeom prst="rect">
            <a:avLst/>
          </a:prstGeom>
          <a:solidFill>
            <a:srgbClr val="DEEBF7"/>
          </a:solidFill>
          <a:ln w="12700">
            <a:miter lim="400000"/>
          </a:ln>
        </p:spPr>
        <p:txBody>
          <a:bodyPr lIns="45719" rIns="45719" anchor="ctr"/>
          <a:lstStyle/>
          <a:p>
            <a:pPr algn="ctr">
              <a:defRPr>
                <a:solidFill>
                  <a:srgbClr val="FFFFFF"/>
                </a:solidFill>
              </a:defRPr>
            </a:pPr>
            <a:endParaRPr/>
          </a:p>
        </p:txBody>
      </p:sp>
      <p:sp>
        <p:nvSpPr>
          <p:cNvPr id="436" name="Title 1"/>
          <p:cNvSpPr txBox="1">
            <a:spLocks noGrp="1"/>
          </p:cNvSpPr>
          <p:nvPr>
            <p:ph type="title"/>
          </p:nvPr>
        </p:nvSpPr>
        <p:spPr>
          <a:xfrm>
            <a:off x="304799" y="-1"/>
            <a:ext cx="5470528" cy="653856"/>
          </a:xfrm>
          <a:prstGeom prst="rect">
            <a:avLst/>
          </a:prstGeom>
        </p:spPr>
        <p:txBody>
          <a:bodyPr/>
          <a:lstStyle/>
          <a:p>
            <a:r>
              <a:t>Learning is “Frustrating”</a:t>
            </a:r>
          </a:p>
        </p:txBody>
      </p:sp>
      <p:sp>
        <p:nvSpPr>
          <p:cNvPr id="437" name="Content Placeholder 2"/>
          <p:cNvSpPr txBox="1"/>
          <p:nvPr/>
        </p:nvSpPr>
        <p:spPr>
          <a:xfrm>
            <a:off x="457200" y="838200"/>
            <a:ext cx="8229600" cy="527035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nSpc>
                <a:spcPct val="90000"/>
              </a:lnSpc>
              <a:spcBef>
                <a:spcPts val="1000"/>
              </a:spcBef>
              <a:defRPr sz="2800">
                <a:latin typeface="Arial"/>
                <a:ea typeface="Arial"/>
                <a:cs typeface="Arial"/>
                <a:sym typeface="Arial"/>
              </a:defRPr>
            </a:pPr>
            <a:r>
              <a:t>“You can’t tell whether you’re learning something when you’re learning it—in fact, </a:t>
            </a:r>
            <a:r>
              <a:rPr b="1" u="sng"/>
              <a:t>learning feels a lot more like frustration</a:t>
            </a:r>
            <a:r>
              <a:t>.”</a:t>
            </a:r>
          </a:p>
          <a:p>
            <a:pPr>
              <a:lnSpc>
                <a:spcPct val="90000"/>
              </a:lnSpc>
              <a:spcBef>
                <a:spcPts val="1000"/>
              </a:spcBef>
              <a:defRPr sz="2800">
                <a:latin typeface="Arial"/>
                <a:ea typeface="Arial"/>
                <a:cs typeface="Arial"/>
                <a:sym typeface="Arial"/>
              </a:defRPr>
            </a:pPr>
            <a:endParaRPr/>
          </a:p>
          <a:p>
            <a:pPr>
              <a:lnSpc>
                <a:spcPct val="90000"/>
              </a:lnSpc>
              <a:spcBef>
                <a:spcPts val="1000"/>
              </a:spcBef>
              <a:defRPr sz="2800">
                <a:latin typeface="Arial"/>
                <a:ea typeface="Arial"/>
                <a:cs typeface="Arial"/>
                <a:sym typeface="Arial"/>
              </a:defRPr>
            </a:pPr>
            <a: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a:lnSpc>
                <a:spcPct val="90000"/>
              </a:lnSpc>
              <a:spcBef>
                <a:spcPts val="1000"/>
              </a:spcBef>
              <a:defRPr sz="1600">
                <a:latin typeface="Arial"/>
                <a:ea typeface="Arial"/>
                <a:cs typeface="Arial"/>
                <a:sym typeface="Arial"/>
              </a:defRPr>
            </a:pPr>
            <a:endParaRPr/>
          </a:p>
          <a:p>
            <a:pPr>
              <a:lnSpc>
                <a:spcPct val="90000"/>
              </a:lnSpc>
              <a:spcBef>
                <a:spcPts val="1000"/>
              </a:spcBef>
              <a:defRPr sz="1600" i="1">
                <a:latin typeface="Arial"/>
                <a:ea typeface="Arial"/>
                <a:cs typeface="Arial"/>
                <a:sym typeface="Arial"/>
              </a:defRPr>
            </a:pPr>
            <a:r>
              <a:t>Jeff Dickey, Author of Write Modern Web Apps with the MEAN Stack: Mongo, Express, AngularJS, and Node.JS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Title 1"/>
          <p:cNvSpPr txBox="1">
            <a:spLocks noGrp="1"/>
          </p:cNvSpPr>
          <p:nvPr>
            <p:ph type="title"/>
          </p:nvPr>
        </p:nvSpPr>
        <p:spPr>
          <a:xfrm>
            <a:off x="304799" y="-1"/>
            <a:ext cx="5470528" cy="653856"/>
          </a:xfrm>
          <a:prstGeom prst="rect">
            <a:avLst/>
          </a:prstGeom>
        </p:spPr>
        <p:txBody>
          <a:bodyPr/>
          <a:lstStyle/>
          <a:p>
            <a:r>
              <a:t>Advice for the Journey</a:t>
            </a:r>
          </a:p>
        </p:txBody>
      </p:sp>
      <p:sp>
        <p:nvSpPr>
          <p:cNvPr id="442" name="Rectangle 5"/>
          <p:cNvSpPr/>
          <p:nvPr/>
        </p:nvSpPr>
        <p:spPr>
          <a:xfrm>
            <a:off x="-1" y="676039"/>
            <a:ext cx="9155743" cy="5038962"/>
          </a:xfrm>
          <a:prstGeom prst="rect">
            <a:avLst/>
          </a:prstGeom>
          <a:solidFill>
            <a:srgbClr val="2E75B6"/>
          </a:solidFill>
          <a:ln w="12700">
            <a:miter lim="400000"/>
          </a:ln>
        </p:spPr>
        <p:txBody>
          <a:bodyPr lIns="45719" rIns="45719" anchor="ctr"/>
          <a:lstStyle/>
          <a:p>
            <a:pPr algn="ctr">
              <a:defRPr>
                <a:solidFill>
                  <a:srgbClr val="FFFFFF"/>
                </a:solidFill>
              </a:defRPr>
            </a:pPr>
            <a:endParaRPr/>
          </a:p>
        </p:txBody>
      </p:sp>
      <p:sp>
        <p:nvSpPr>
          <p:cNvPr id="443" name="Content Placeholder 2"/>
          <p:cNvSpPr txBox="1"/>
          <p:nvPr/>
        </p:nvSpPr>
        <p:spPr>
          <a:xfrm>
            <a:off x="443344" y="914400"/>
            <a:ext cx="8229601" cy="297885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indent="228600">
              <a:lnSpc>
                <a:spcPct val="90000"/>
              </a:lnSpc>
              <a:defRPr sz="2800" b="1" u="sng">
                <a:solidFill>
                  <a:srgbClr val="FFFFFF"/>
                </a:solidFill>
                <a:latin typeface="Arial"/>
                <a:ea typeface="Arial"/>
                <a:cs typeface="Arial"/>
                <a:sym typeface="Arial"/>
              </a:defRPr>
            </a:pPr>
            <a:r>
              <a:t>Throughout this course, always remember to:</a:t>
            </a:r>
          </a:p>
          <a:p>
            <a:pPr indent="228600">
              <a:lnSpc>
                <a:spcPct val="90000"/>
              </a:lnSpc>
              <a:defRPr sz="2800">
                <a:solidFill>
                  <a:srgbClr val="FFFFFF"/>
                </a:solidFill>
                <a:latin typeface="Arial"/>
                <a:ea typeface="Arial"/>
                <a:cs typeface="Arial"/>
                <a:sym typeface="Arial"/>
              </a:defRPr>
            </a:pPr>
            <a:endParaRPr/>
          </a:p>
          <a:p>
            <a:pPr marL="742950" indent="-514350">
              <a:lnSpc>
                <a:spcPct val="90000"/>
              </a:lnSpc>
              <a:buSzPct val="100000"/>
              <a:buAutoNum type="arabicPeriod"/>
              <a:defRPr sz="3200" b="1" i="1">
                <a:solidFill>
                  <a:srgbClr val="FFFFFF"/>
                </a:solidFill>
                <a:latin typeface="Arial"/>
                <a:ea typeface="Arial"/>
                <a:cs typeface="Arial"/>
                <a:sym typeface="Arial"/>
              </a:defRPr>
            </a:pPr>
            <a:r>
              <a:t> Work Hard!!</a:t>
            </a:r>
            <a:endParaRPr sz="2800"/>
          </a:p>
          <a:p>
            <a:pPr marL="742950" indent="-514350">
              <a:lnSpc>
                <a:spcPct val="90000"/>
              </a:lnSpc>
              <a:buSzPct val="100000"/>
              <a:buAutoNum type="arabicPeriod"/>
              <a:defRPr sz="3200">
                <a:solidFill>
                  <a:srgbClr val="FFFFFF"/>
                </a:solidFill>
                <a:latin typeface="Arial"/>
                <a:ea typeface="Arial"/>
                <a:cs typeface="Arial"/>
                <a:sym typeface="Arial"/>
              </a:defRPr>
            </a:pPr>
            <a:endParaRPr sz="2800"/>
          </a:p>
          <a:p>
            <a:pPr marL="742950" indent="-514350" algn="ctr">
              <a:lnSpc>
                <a:spcPct val="90000"/>
              </a:lnSpc>
              <a:buSzPct val="100000"/>
              <a:buAutoNum type="arabicPeriod" startAt="3"/>
              <a:defRPr sz="3200">
                <a:solidFill>
                  <a:srgbClr val="FFFFFF"/>
                </a:solidFill>
                <a:latin typeface="Arial"/>
                <a:ea typeface="Arial"/>
                <a:cs typeface="Arial"/>
                <a:sym typeface="Arial"/>
              </a:defRPr>
            </a:pPr>
            <a:endParaRPr sz="2800"/>
          </a:p>
          <a:p>
            <a:pPr indent="228600">
              <a:lnSpc>
                <a:spcPct val="90000"/>
              </a:lnSpc>
              <a:defRPr sz="3200">
                <a:solidFill>
                  <a:srgbClr val="FFFFFF"/>
                </a:solidFill>
                <a:latin typeface="Arial"/>
                <a:ea typeface="Arial"/>
                <a:cs typeface="Arial"/>
                <a:sym typeface="Arial"/>
              </a:defRPr>
            </a:pPr>
            <a:endParaRPr sz="2800"/>
          </a:p>
        </p:txBody>
      </p:sp>
      <p:pic>
        <p:nvPicPr>
          <p:cNvPr id="444" name="Picture 2" descr="Picture 2"/>
          <p:cNvPicPr>
            <a:picLocks noChangeAspect="1"/>
          </p:cNvPicPr>
          <p:nvPr/>
        </p:nvPicPr>
        <p:blipFill>
          <a:blip r:embed="rId2">
            <a:extLst/>
          </a:blip>
          <a:stretch>
            <a:fillRect/>
          </a:stretch>
        </p:blipFill>
        <p:spPr>
          <a:xfrm>
            <a:off x="5044111" y="2112747"/>
            <a:ext cx="3042685" cy="300875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Title 1"/>
          <p:cNvSpPr txBox="1">
            <a:spLocks noGrp="1"/>
          </p:cNvSpPr>
          <p:nvPr>
            <p:ph type="title"/>
          </p:nvPr>
        </p:nvSpPr>
        <p:spPr>
          <a:xfrm>
            <a:off x="304799" y="-1"/>
            <a:ext cx="5470528" cy="653856"/>
          </a:xfrm>
          <a:prstGeom prst="rect">
            <a:avLst/>
          </a:prstGeom>
        </p:spPr>
        <p:txBody>
          <a:bodyPr/>
          <a:lstStyle/>
          <a:p>
            <a:r>
              <a:t>Advice for the Journey</a:t>
            </a:r>
          </a:p>
        </p:txBody>
      </p:sp>
      <p:sp>
        <p:nvSpPr>
          <p:cNvPr id="447" name="Rectangle 8"/>
          <p:cNvSpPr/>
          <p:nvPr/>
        </p:nvSpPr>
        <p:spPr>
          <a:xfrm>
            <a:off x="-1" y="676039"/>
            <a:ext cx="9155743" cy="5038962"/>
          </a:xfrm>
          <a:prstGeom prst="rect">
            <a:avLst/>
          </a:prstGeom>
          <a:solidFill>
            <a:srgbClr val="2E75B6"/>
          </a:solidFill>
          <a:ln w="12700">
            <a:miter lim="400000"/>
          </a:ln>
        </p:spPr>
        <p:txBody>
          <a:bodyPr lIns="45719" rIns="45719" anchor="ctr"/>
          <a:lstStyle/>
          <a:p>
            <a:pPr algn="ctr">
              <a:defRPr>
                <a:solidFill>
                  <a:srgbClr val="FFFFFF"/>
                </a:solidFill>
              </a:defRPr>
            </a:pPr>
            <a:endParaRPr/>
          </a:p>
        </p:txBody>
      </p:sp>
      <p:sp>
        <p:nvSpPr>
          <p:cNvPr id="448" name="Content Placeholder 2"/>
          <p:cNvSpPr txBox="1"/>
          <p:nvPr/>
        </p:nvSpPr>
        <p:spPr>
          <a:xfrm>
            <a:off x="443344" y="914400"/>
            <a:ext cx="8229601" cy="408968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indent="228600" defTabSz="685800">
              <a:defRPr sz="2800" b="1" u="sng">
                <a:solidFill>
                  <a:srgbClr val="FFFFFF"/>
                </a:solidFill>
                <a:latin typeface="Arial"/>
                <a:ea typeface="Arial"/>
                <a:cs typeface="Arial"/>
                <a:sym typeface="Arial"/>
              </a:defRPr>
            </a:pPr>
            <a:r>
              <a:t>Throughout this course, always remember to:</a:t>
            </a:r>
            <a:endParaRPr sz="2400"/>
          </a:p>
          <a:p>
            <a:pPr indent="228600" defTabSz="685800">
              <a:defRPr sz="2800">
                <a:solidFill>
                  <a:srgbClr val="FFFFFF"/>
                </a:solidFill>
                <a:latin typeface="Arial"/>
                <a:ea typeface="Arial"/>
                <a:cs typeface="Arial"/>
                <a:sym typeface="Arial"/>
              </a:defRPr>
            </a:pPr>
            <a:endParaRPr sz="2400"/>
          </a:p>
          <a:p>
            <a:pPr marL="742950" indent="-514350" defTabSz="685800">
              <a:buSzPct val="100000"/>
              <a:buAutoNum type="arabicPeriod"/>
              <a:defRPr sz="3600" i="1">
                <a:solidFill>
                  <a:srgbClr val="FFFFFF"/>
                </a:solidFill>
                <a:latin typeface="Arial"/>
                <a:ea typeface="Arial"/>
                <a:cs typeface="Arial"/>
                <a:sym typeface="Arial"/>
              </a:defRPr>
            </a:pPr>
            <a:r>
              <a:t> Work Hard!!</a:t>
            </a:r>
            <a:endParaRPr sz="2400"/>
          </a:p>
          <a:p>
            <a:pPr marL="742950" indent="-514350" defTabSz="685800">
              <a:buSzPct val="100000"/>
              <a:buAutoNum type="arabicPeriod"/>
              <a:defRPr sz="3600">
                <a:solidFill>
                  <a:srgbClr val="FFFFFF"/>
                </a:solidFill>
                <a:latin typeface="Arial"/>
                <a:ea typeface="Arial"/>
                <a:cs typeface="Arial"/>
                <a:sym typeface="Arial"/>
              </a:defRPr>
            </a:pPr>
            <a:endParaRPr sz="2400"/>
          </a:p>
          <a:p>
            <a:pPr marL="742950" indent="-514350" defTabSz="685800">
              <a:buSzPct val="100000"/>
              <a:buAutoNum type="arabicPeriod" startAt="2"/>
              <a:defRPr sz="3600" b="1" i="1">
                <a:solidFill>
                  <a:srgbClr val="FFFFFF"/>
                </a:solidFill>
                <a:latin typeface="Arial"/>
                <a:ea typeface="Arial"/>
                <a:cs typeface="Arial"/>
                <a:sym typeface="Arial"/>
              </a:defRPr>
            </a:pPr>
            <a:r>
              <a:t> Appreciate your successes</a:t>
            </a:r>
            <a:endParaRPr sz="2400"/>
          </a:p>
          <a:p>
            <a:pPr marL="742950" indent="-514350" algn="ctr" defTabSz="685800">
              <a:buSzPct val="100000"/>
              <a:buAutoNum type="arabicPeriod" startAt="2"/>
              <a:defRPr sz="3600">
                <a:solidFill>
                  <a:srgbClr val="FFFFFF"/>
                </a:solidFill>
                <a:latin typeface="Arial"/>
                <a:ea typeface="Arial"/>
                <a:cs typeface="Arial"/>
                <a:sym typeface="Arial"/>
              </a:defRPr>
            </a:pPr>
            <a:endParaRPr sz="2400"/>
          </a:p>
          <a:p>
            <a:pPr indent="228600" defTabSz="685800">
              <a:defRPr sz="3600">
                <a:solidFill>
                  <a:srgbClr val="FFFFFF"/>
                </a:solidFill>
                <a:latin typeface="Arial"/>
                <a:ea typeface="Arial"/>
                <a:cs typeface="Arial"/>
                <a:sym typeface="Arial"/>
              </a:defRPr>
            </a:pPr>
            <a:endParaRPr sz="240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Title 1"/>
          <p:cNvSpPr txBox="1">
            <a:spLocks noGrp="1"/>
          </p:cNvSpPr>
          <p:nvPr>
            <p:ph type="title"/>
          </p:nvPr>
        </p:nvSpPr>
        <p:spPr>
          <a:xfrm>
            <a:off x="304800" y="-1"/>
            <a:ext cx="7620000" cy="653856"/>
          </a:xfrm>
          <a:prstGeom prst="rect">
            <a:avLst/>
          </a:prstGeom>
        </p:spPr>
        <p:txBody>
          <a:bodyPr/>
          <a:lstStyle/>
          <a:p>
            <a:r>
              <a:t>Quick Introductions! (30 seconds) </a:t>
            </a:r>
          </a:p>
        </p:txBody>
      </p:sp>
      <p:pic>
        <p:nvPicPr>
          <p:cNvPr id="334" name="Picture 10" descr="Picture 10"/>
          <p:cNvPicPr>
            <a:picLocks noChangeAspect="1"/>
          </p:cNvPicPr>
          <p:nvPr/>
        </p:nvPicPr>
        <p:blipFill>
          <a:blip r:embed="rId3">
            <a:extLst/>
          </a:blip>
          <a:stretch>
            <a:fillRect/>
          </a:stretch>
        </p:blipFill>
        <p:spPr>
          <a:xfrm>
            <a:off x="6705600" y="3962400"/>
            <a:ext cx="2286000" cy="2286001"/>
          </a:xfrm>
          <a:prstGeom prst="rect">
            <a:avLst/>
          </a:prstGeom>
          <a:ln w="12700">
            <a:miter lim="400000"/>
          </a:ln>
        </p:spPr>
      </p:pic>
      <p:sp>
        <p:nvSpPr>
          <p:cNvPr id="335" name="Shape 70"/>
          <p:cNvSpPr txBox="1"/>
          <p:nvPr/>
        </p:nvSpPr>
        <p:spPr>
          <a:xfrm>
            <a:off x="196850" y="838200"/>
            <a:ext cx="8947150" cy="5509168"/>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marL="685800" indent="-457200" defTabSz="685800">
              <a:buSzPct val="100000"/>
              <a:buFont typeface="Arial"/>
              <a:buChar char="•"/>
              <a:defRPr sz="3200">
                <a:latin typeface="Arial"/>
                <a:ea typeface="Arial"/>
                <a:cs typeface="Arial"/>
                <a:sym typeface="Arial"/>
              </a:defRPr>
            </a:pPr>
            <a:r>
              <a:rPr dirty="0"/>
              <a:t>Name</a:t>
            </a:r>
            <a:endParaRPr sz="1500" dirty="0"/>
          </a:p>
          <a:p>
            <a:pPr marL="685800" indent="-457200" defTabSz="685800">
              <a:buSzPct val="100000"/>
              <a:buFont typeface="Arial"/>
              <a:buChar char="•"/>
              <a:defRPr sz="1500">
                <a:latin typeface="Arial"/>
                <a:ea typeface="Arial"/>
                <a:cs typeface="Arial"/>
                <a:sym typeface="Arial"/>
              </a:defRPr>
            </a:pPr>
            <a:endParaRPr sz="1500" dirty="0"/>
          </a:p>
          <a:p>
            <a:pPr marL="685800" indent="-457200" defTabSz="685800">
              <a:buSzPct val="100000"/>
              <a:buFont typeface="Arial"/>
              <a:buChar char="•"/>
              <a:defRPr sz="1500">
                <a:latin typeface="Arial"/>
                <a:ea typeface="Arial"/>
                <a:cs typeface="Arial"/>
                <a:sym typeface="Arial"/>
              </a:defRPr>
            </a:pPr>
            <a:endParaRPr sz="1500" dirty="0"/>
          </a:p>
          <a:p>
            <a:pPr marL="685800" indent="-457200" defTabSz="685800">
              <a:buSzPct val="100000"/>
              <a:buFont typeface="Arial"/>
              <a:buChar char="•"/>
              <a:defRPr sz="3200">
                <a:latin typeface="Arial"/>
                <a:ea typeface="Arial"/>
                <a:cs typeface="Arial"/>
                <a:sym typeface="Arial"/>
              </a:defRPr>
            </a:pPr>
            <a:r>
              <a:rPr dirty="0"/>
              <a:t>Location</a:t>
            </a:r>
            <a:endParaRPr sz="1500" dirty="0"/>
          </a:p>
          <a:p>
            <a:pPr marL="685800" indent="-457200" defTabSz="685800">
              <a:buSzPct val="100000"/>
              <a:buFont typeface="Arial"/>
              <a:buChar char="•"/>
              <a:defRPr sz="1500">
                <a:latin typeface="Arial"/>
                <a:ea typeface="Arial"/>
                <a:cs typeface="Arial"/>
                <a:sym typeface="Arial"/>
              </a:defRPr>
            </a:pPr>
            <a:endParaRPr sz="1500" dirty="0"/>
          </a:p>
          <a:p>
            <a:pPr marL="685800" indent="-457200" defTabSz="685800">
              <a:buSzPct val="100000"/>
              <a:buFont typeface="Arial"/>
              <a:buChar char="•"/>
              <a:defRPr sz="1500">
                <a:latin typeface="Arial"/>
                <a:ea typeface="Arial"/>
                <a:cs typeface="Arial"/>
                <a:sym typeface="Arial"/>
              </a:defRPr>
            </a:pPr>
            <a:endParaRPr sz="1500" dirty="0"/>
          </a:p>
          <a:p>
            <a:pPr marL="685800" indent="-457200" defTabSz="685800">
              <a:buSzPct val="100000"/>
              <a:buFont typeface="Arial"/>
              <a:buChar char="•"/>
              <a:defRPr sz="3200">
                <a:latin typeface="Arial"/>
                <a:ea typeface="Arial"/>
                <a:cs typeface="Arial"/>
                <a:sym typeface="Arial"/>
              </a:defRPr>
            </a:pPr>
            <a:r>
              <a:rPr dirty="0"/>
              <a:t>Background (Career, Education, Interests)</a:t>
            </a:r>
            <a:endParaRPr sz="1500" dirty="0"/>
          </a:p>
          <a:p>
            <a:pPr marL="685800" indent="-457200" defTabSz="685800">
              <a:buSzPct val="100000"/>
              <a:buFont typeface="Arial"/>
              <a:buChar char="•"/>
              <a:defRPr sz="1500">
                <a:latin typeface="Arial"/>
                <a:ea typeface="Arial"/>
                <a:cs typeface="Arial"/>
                <a:sym typeface="Arial"/>
              </a:defRPr>
            </a:pPr>
            <a:endParaRPr sz="1500" dirty="0"/>
          </a:p>
          <a:p>
            <a:pPr marL="685800" indent="-457200" defTabSz="685800">
              <a:buSzPct val="100000"/>
              <a:buFont typeface="Arial"/>
              <a:buChar char="•"/>
              <a:defRPr sz="1500">
                <a:latin typeface="Arial"/>
                <a:ea typeface="Arial"/>
                <a:cs typeface="Arial"/>
                <a:sym typeface="Arial"/>
              </a:defRPr>
            </a:pPr>
            <a:endParaRPr sz="1500" dirty="0"/>
          </a:p>
          <a:p>
            <a:pPr marL="685800" indent="-457200" defTabSz="685800">
              <a:buSzPct val="100000"/>
              <a:buFont typeface="Arial"/>
              <a:buChar char="•"/>
              <a:defRPr sz="3200">
                <a:latin typeface="Arial"/>
                <a:ea typeface="Arial"/>
                <a:cs typeface="Arial"/>
                <a:sym typeface="Arial"/>
              </a:defRPr>
            </a:pPr>
            <a:r>
              <a:rPr dirty="0"/>
              <a:t>Why learn web development?</a:t>
            </a:r>
            <a:endParaRPr sz="2400" dirty="0"/>
          </a:p>
          <a:p>
            <a:pPr marL="685800" indent="-457200" defTabSz="685800">
              <a:buSzPct val="100000"/>
              <a:buFont typeface="Arial"/>
              <a:buChar char="•"/>
              <a:defRPr sz="1500">
                <a:latin typeface="Arial"/>
                <a:ea typeface="Arial"/>
                <a:cs typeface="Arial"/>
                <a:sym typeface="Arial"/>
              </a:defRPr>
            </a:pPr>
            <a:endParaRPr lang="en-US" sz="2400" dirty="0"/>
          </a:p>
          <a:p>
            <a:pPr marL="685800" indent="-457200" defTabSz="685800">
              <a:buSzPct val="100000"/>
              <a:buFont typeface="Arial"/>
              <a:buChar char="•"/>
              <a:defRPr sz="1500">
                <a:latin typeface="Arial"/>
                <a:ea typeface="Arial"/>
                <a:cs typeface="Arial"/>
                <a:sym typeface="Arial"/>
              </a:defRPr>
            </a:pPr>
            <a:endParaRPr sz="2400" dirty="0"/>
          </a:p>
          <a:p>
            <a:pPr marL="685800" indent="-457200" defTabSz="685800">
              <a:buSzPct val="100000"/>
              <a:buFont typeface="Arial"/>
              <a:buChar char="•"/>
              <a:defRPr sz="3200">
                <a:latin typeface="Arial"/>
                <a:ea typeface="Arial"/>
                <a:cs typeface="Arial"/>
                <a:sym typeface="Arial"/>
              </a:defRPr>
            </a:pPr>
            <a:r>
              <a:rPr dirty="0"/>
              <a:t>Excited about class?</a:t>
            </a:r>
            <a:endParaRPr sz="2400" dirty="0"/>
          </a:p>
          <a:p>
            <a:pPr marL="685800" indent="-457200" defTabSz="685800">
              <a:buSzPct val="100000"/>
              <a:buFont typeface="Arial"/>
              <a:buChar char="•"/>
              <a:defRPr sz="3200">
                <a:latin typeface="Arial"/>
                <a:ea typeface="Arial"/>
                <a:cs typeface="Arial"/>
                <a:sym typeface="Arial"/>
              </a:defRPr>
            </a:pPr>
            <a:endParaRPr sz="2400" dirty="0"/>
          </a:p>
          <a:p>
            <a:pPr indent="228600" defTabSz="685800">
              <a:defRPr sz="3200">
                <a:latin typeface="Arial"/>
                <a:ea typeface="Arial"/>
                <a:cs typeface="Arial"/>
                <a:sym typeface="Arial"/>
              </a:defRPr>
            </a:pPr>
            <a:endParaRPr sz="24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Title 1"/>
          <p:cNvSpPr txBox="1">
            <a:spLocks noGrp="1"/>
          </p:cNvSpPr>
          <p:nvPr>
            <p:ph type="title"/>
          </p:nvPr>
        </p:nvSpPr>
        <p:spPr>
          <a:xfrm>
            <a:off x="304799" y="-1"/>
            <a:ext cx="5470528" cy="653856"/>
          </a:xfrm>
          <a:prstGeom prst="rect">
            <a:avLst/>
          </a:prstGeom>
        </p:spPr>
        <p:txBody>
          <a:bodyPr/>
          <a:lstStyle/>
          <a:p>
            <a:r>
              <a:t>Advice for the Journey</a:t>
            </a:r>
          </a:p>
        </p:txBody>
      </p:sp>
      <p:sp>
        <p:nvSpPr>
          <p:cNvPr id="451" name="Rectangle 8"/>
          <p:cNvSpPr/>
          <p:nvPr/>
        </p:nvSpPr>
        <p:spPr>
          <a:xfrm>
            <a:off x="-1" y="676039"/>
            <a:ext cx="9155743" cy="5038962"/>
          </a:xfrm>
          <a:prstGeom prst="rect">
            <a:avLst/>
          </a:prstGeom>
          <a:solidFill>
            <a:srgbClr val="2E75B6"/>
          </a:solidFill>
          <a:ln w="12700">
            <a:miter lim="400000"/>
          </a:ln>
        </p:spPr>
        <p:txBody>
          <a:bodyPr lIns="45719" rIns="45719" anchor="ctr"/>
          <a:lstStyle/>
          <a:p>
            <a:pPr algn="ctr">
              <a:defRPr>
                <a:solidFill>
                  <a:srgbClr val="FFFFFF"/>
                </a:solidFill>
              </a:defRPr>
            </a:pPr>
            <a:endParaRPr/>
          </a:p>
        </p:txBody>
      </p:sp>
      <p:sp>
        <p:nvSpPr>
          <p:cNvPr id="452" name="Content Placeholder 2"/>
          <p:cNvSpPr txBox="1"/>
          <p:nvPr/>
        </p:nvSpPr>
        <p:spPr>
          <a:xfrm>
            <a:off x="443344" y="914400"/>
            <a:ext cx="8229601" cy="4233064"/>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indent="228600">
              <a:lnSpc>
                <a:spcPct val="90000"/>
              </a:lnSpc>
              <a:defRPr sz="2800" b="1" u="sng">
                <a:solidFill>
                  <a:srgbClr val="FFFFFF"/>
                </a:solidFill>
                <a:latin typeface="Arial"/>
                <a:ea typeface="Arial"/>
                <a:cs typeface="Arial"/>
                <a:sym typeface="Arial"/>
              </a:defRPr>
            </a:pPr>
            <a:r>
              <a:t>Throughout this course, always remember to:</a:t>
            </a:r>
          </a:p>
          <a:p>
            <a:pPr indent="228600">
              <a:lnSpc>
                <a:spcPct val="90000"/>
              </a:lnSpc>
              <a:defRPr sz="2800">
                <a:solidFill>
                  <a:srgbClr val="FFFFFF"/>
                </a:solidFill>
                <a:latin typeface="Arial"/>
                <a:ea typeface="Arial"/>
                <a:cs typeface="Arial"/>
                <a:sym typeface="Arial"/>
              </a:defRPr>
            </a:pPr>
            <a:endParaRPr/>
          </a:p>
          <a:p>
            <a:pPr marL="742950" indent="-514350">
              <a:lnSpc>
                <a:spcPct val="90000"/>
              </a:lnSpc>
              <a:buSzPct val="100000"/>
              <a:buAutoNum type="arabicPeriod"/>
              <a:defRPr sz="3600" i="1">
                <a:solidFill>
                  <a:srgbClr val="FFFFFF"/>
                </a:solidFill>
                <a:latin typeface="Arial"/>
                <a:ea typeface="Arial"/>
                <a:cs typeface="Arial"/>
                <a:sym typeface="Arial"/>
              </a:defRPr>
            </a:pPr>
            <a:r>
              <a:t> Work Hard!!</a:t>
            </a:r>
            <a:endParaRPr sz="2800"/>
          </a:p>
          <a:p>
            <a:pPr marL="742950" indent="-514350">
              <a:lnSpc>
                <a:spcPct val="90000"/>
              </a:lnSpc>
              <a:buSzPct val="100000"/>
              <a:buAutoNum type="arabicPeriod"/>
              <a:defRPr sz="3600">
                <a:solidFill>
                  <a:srgbClr val="FFFFFF"/>
                </a:solidFill>
                <a:latin typeface="Arial"/>
                <a:ea typeface="Arial"/>
                <a:cs typeface="Arial"/>
                <a:sym typeface="Arial"/>
              </a:defRPr>
            </a:pPr>
            <a:endParaRPr sz="2800"/>
          </a:p>
          <a:p>
            <a:pPr marL="742950" indent="-514350">
              <a:lnSpc>
                <a:spcPct val="90000"/>
              </a:lnSpc>
              <a:buSzPct val="100000"/>
              <a:buAutoNum type="arabicPeriod" startAt="2"/>
              <a:defRPr sz="3600" i="1">
                <a:solidFill>
                  <a:srgbClr val="FFFFFF"/>
                </a:solidFill>
                <a:latin typeface="Arial"/>
                <a:ea typeface="Arial"/>
                <a:cs typeface="Arial"/>
                <a:sym typeface="Arial"/>
              </a:defRPr>
            </a:pPr>
            <a:r>
              <a:t> Appreciate your successes</a:t>
            </a:r>
            <a:endParaRPr sz="2800"/>
          </a:p>
          <a:p>
            <a:pPr marL="742950" indent="-514350" algn="ctr">
              <a:lnSpc>
                <a:spcPct val="90000"/>
              </a:lnSpc>
              <a:buSzPct val="100000"/>
              <a:buAutoNum type="arabicPeriod" startAt="2"/>
              <a:defRPr sz="3600">
                <a:solidFill>
                  <a:srgbClr val="FFFFFF"/>
                </a:solidFill>
                <a:latin typeface="Arial"/>
                <a:ea typeface="Arial"/>
                <a:cs typeface="Arial"/>
                <a:sym typeface="Arial"/>
              </a:defRPr>
            </a:pPr>
            <a:endParaRPr sz="2800"/>
          </a:p>
          <a:p>
            <a:pPr marL="742950" indent="-514350">
              <a:lnSpc>
                <a:spcPct val="90000"/>
              </a:lnSpc>
              <a:buSzPct val="100000"/>
              <a:buAutoNum type="arabicPeriod" startAt="3"/>
              <a:defRPr sz="3600" b="1">
                <a:solidFill>
                  <a:srgbClr val="FFFFFF"/>
                </a:solidFill>
                <a:latin typeface="Arial"/>
                <a:ea typeface="Arial"/>
                <a:cs typeface="Arial"/>
                <a:sym typeface="Arial"/>
              </a:defRPr>
            </a:pPr>
            <a:r>
              <a:t> </a:t>
            </a:r>
            <a:r>
              <a:rPr i="1"/>
              <a:t>Trust yourself</a:t>
            </a:r>
            <a:endParaRPr sz="2800"/>
          </a:p>
          <a:p>
            <a:pPr marL="742950" indent="-514350">
              <a:lnSpc>
                <a:spcPct val="90000"/>
              </a:lnSpc>
              <a:buSzPct val="100000"/>
              <a:buAutoNum type="arabicPeriod" startAt="3"/>
              <a:defRPr sz="3600">
                <a:solidFill>
                  <a:srgbClr val="FFFFFF"/>
                </a:solidFill>
                <a:latin typeface="Arial"/>
                <a:ea typeface="Arial"/>
                <a:cs typeface="Arial"/>
                <a:sym typeface="Arial"/>
              </a:defRPr>
            </a:pPr>
            <a:endParaRPr sz="2800"/>
          </a:p>
        </p:txBody>
      </p:sp>
      <p:pic>
        <p:nvPicPr>
          <p:cNvPr id="453" name="Picture 8" descr="Picture 8"/>
          <p:cNvPicPr>
            <a:picLocks noChangeAspect="1"/>
          </p:cNvPicPr>
          <p:nvPr/>
        </p:nvPicPr>
        <p:blipFill>
          <a:blip r:embed="rId3">
            <a:extLst/>
          </a:blip>
          <a:srcRect t="2868" b="2856"/>
          <a:stretch>
            <a:fillRect/>
          </a:stretch>
        </p:blipFill>
        <p:spPr>
          <a:xfrm>
            <a:off x="5559443" y="3195520"/>
            <a:ext cx="3584557" cy="251460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Title 1"/>
          <p:cNvSpPr txBox="1">
            <a:spLocks noGrp="1"/>
          </p:cNvSpPr>
          <p:nvPr>
            <p:ph type="title"/>
          </p:nvPr>
        </p:nvSpPr>
        <p:spPr>
          <a:xfrm>
            <a:off x="390606" y="2953542"/>
            <a:ext cx="8229601" cy="871859"/>
          </a:xfrm>
          <a:prstGeom prst="rect">
            <a:avLst/>
          </a:prstGeom>
        </p:spPr>
        <p:txBody>
          <a:bodyPr/>
          <a:lstStyle/>
          <a:p>
            <a:r>
              <a:t>Course Structure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Title 1"/>
          <p:cNvSpPr txBox="1">
            <a:spLocks noGrp="1"/>
          </p:cNvSpPr>
          <p:nvPr>
            <p:ph type="title"/>
          </p:nvPr>
        </p:nvSpPr>
        <p:spPr>
          <a:xfrm>
            <a:off x="304799" y="-1"/>
            <a:ext cx="5470528" cy="653856"/>
          </a:xfrm>
          <a:prstGeom prst="rect">
            <a:avLst/>
          </a:prstGeom>
        </p:spPr>
        <p:txBody>
          <a:bodyPr/>
          <a:lstStyle/>
          <a:p>
            <a:r>
              <a:t>Daily Schedule</a:t>
            </a:r>
          </a:p>
        </p:txBody>
      </p:sp>
      <p:sp>
        <p:nvSpPr>
          <p:cNvPr id="462" name="Shape 70"/>
          <p:cNvSpPr txBox="1"/>
          <p:nvPr/>
        </p:nvSpPr>
        <p:spPr>
          <a:xfrm>
            <a:off x="98425" y="747990"/>
            <a:ext cx="8947150" cy="5263918"/>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indent="228600" defTabSz="685800">
              <a:defRPr sz="2800">
                <a:latin typeface="Arial"/>
                <a:ea typeface="Arial"/>
                <a:cs typeface="Arial"/>
                <a:sym typeface="Arial"/>
              </a:defRPr>
            </a:pPr>
            <a:r>
              <a:t>For each class we’ll run through the following:</a:t>
            </a:r>
            <a:endParaRPr sz="2400"/>
          </a:p>
          <a:p>
            <a:pPr indent="228600" defTabSz="685800">
              <a:defRPr sz="1500">
                <a:latin typeface="Arial"/>
                <a:ea typeface="Arial"/>
                <a:cs typeface="Arial"/>
                <a:sym typeface="Arial"/>
              </a:defRPr>
            </a:pPr>
            <a:endParaRPr sz="2400"/>
          </a:p>
          <a:p>
            <a:pPr marL="685800" indent="-457200" defTabSz="685800">
              <a:buSzPct val="100000"/>
              <a:buFont typeface="Arial"/>
              <a:buChar char="•"/>
              <a:defRPr sz="2800">
                <a:latin typeface="Arial"/>
                <a:ea typeface="Arial"/>
                <a:cs typeface="Arial"/>
                <a:sym typeface="Arial"/>
              </a:defRPr>
            </a:pPr>
            <a:r>
              <a:t>Set Objectives</a:t>
            </a:r>
            <a:endParaRPr sz="2400"/>
          </a:p>
          <a:p>
            <a:pPr marL="685800" indent="-457200" defTabSz="685800">
              <a:buSzPct val="100000"/>
              <a:buFont typeface="Arial"/>
              <a:buChar char="•"/>
              <a:defRPr sz="2800">
                <a:latin typeface="Arial"/>
                <a:ea typeface="Arial"/>
                <a:cs typeface="Arial"/>
                <a:sym typeface="Arial"/>
              </a:defRPr>
            </a:pPr>
            <a:endParaRPr sz="2400"/>
          </a:p>
          <a:p>
            <a:pPr marL="685800" indent="-457200" defTabSz="685800">
              <a:buSzPct val="100000"/>
              <a:buFont typeface="Arial"/>
              <a:buChar char="•"/>
              <a:defRPr sz="2800">
                <a:latin typeface="Arial"/>
                <a:ea typeface="Arial"/>
                <a:cs typeface="Arial"/>
                <a:sym typeface="Arial"/>
              </a:defRPr>
            </a:pPr>
            <a:r>
              <a:t>Brief Background Lecture</a:t>
            </a:r>
            <a:endParaRPr sz="2400"/>
          </a:p>
          <a:p>
            <a:pPr marL="685800" indent="-457200" defTabSz="685800">
              <a:buSzPct val="100000"/>
              <a:buFont typeface="Arial"/>
              <a:buChar char="•"/>
              <a:defRPr sz="2800">
                <a:latin typeface="Arial"/>
                <a:ea typeface="Arial"/>
                <a:cs typeface="Arial"/>
                <a:sym typeface="Arial"/>
              </a:defRPr>
            </a:pPr>
            <a:endParaRPr sz="2400"/>
          </a:p>
          <a:p>
            <a:pPr marL="685800" indent="-457200" defTabSz="685800">
              <a:buSzPct val="100000"/>
              <a:buFont typeface="Arial"/>
              <a:buChar char="•"/>
              <a:defRPr sz="2800">
                <a:latin typeface="Arial"/>
                <a:ea typeface="Arial"/>
                <a:cs typeface="Arial"/>
                <a:sym typeface="Arial"/>
              </a:defRPr>
            </a:pPr>
            <a:r>
              <a:t>Code walk through </a:t>
            </a:r>
          </a:p>
          <a:p>
            <a:pPr marL="685800" indent="-457200" defTabSz="685800">
              <a:buSzPct val="100000"/>
              <a:buFont typeface="Arial"/>
              <a:buChar char="•"/>
              <a:defRPr sz="2800">
                <a:latin typeface="Arial"/>
                <a:ea typeface="Arial"/>
                <a:cs typeface="Arial"/>
                <a:sym typeface="Arial"/>
              </a:defRPr>
            </a:pPr>
            <a:endParaRPr/>
          </a:p>
          <a:p>
            <a:pPr marL="685800" indent="-457200" defTabSz="685800">
              <a:buSzPct val="100000"/>
              <a:buFont typeface="Arial"/>
              <a:buChar char="•"/>
              <a:defRPr sz="2800">
                <a:latin typeface="Arial"/>
                <a:ea typeface="Arial"/>
                <a:cs typeface="Arial"/>
                <a:sym typeface="Arial"/>
              </a:defRPr>
            </a:pPr>
            <a:r>
              <a:t>Code Discussions</a:t>
            </a:r>
            <a:endParaRPr sz="2400"/>
          </a:p>
          <a:p>
            <a:pPr marL="685800" indent="-457200" defTabSz="685800">
              <a:buSzPct val="100000"/>
              <a:buFont typeface="Arial"/>
              <a:buChar char="•"/>
              <a:defRPr sz="2800">
                <a:latin typeface="Arial"/>
                <a:ea typeface="Arial"/>
                <a:cs typeface="Arial"/>
                <a:sym typeface="Arial"/>
              </a:defRPr>
            </a:pPr>
            <a:endParaRPr sz="2400"/>
          </a:p>
          <a:p>
            <a:pPr marL="685800" indent="-457200" defTabSz="685800">
              <a:buSzPct val="100000"/>
              <a:buFont typeface="Arial"/>
              <a:buChar char="•"/>
              <a:defRPr sz="2800">
                <a:latin typeface="Arial"/>
                <a:ea typeface="Arial"/>
                <a:cs typeface="Arial"/>
                <a:sym typeface="Arial"/>
              </a:defRPr>
            </a:pPr>
            <a:r>
              <a:t>In-Class Exercises</a:t>
            </a:r>
            <a:endParaRPr sz="2400"/>
          </a:p>
          <a:p>
            <a:pPr marL="685800" indent="-457200" defTabSz="685800">
              <a:buSzPct val="100000"/>
              <a:buFont typeface="Arial"/>
              <a:buChar char="•"/>
              <a:defRPr sz="2800">
                <a:latin typeface="Arial"/>
                <a:ea typeface="Arial"/>
                <a:cs typeface="Arial"/>
                <a:sym typeface="Arial"/>
              </a:defRPr>
            </a:pPr>
            <a:endParaRPr sz="2400"/>
          </a:p>
          <a:p>
            <a:pPr marL="685800" indent="-457200" defTabSz="685800">
              <a:buSzPct val="100000"/>
              <a:buFont typeface="Arial"/>
              <a:buChar char="•"/>
              <a:defRPr sz="2800">
                <a:latin typeface="Arial"/>
                <a:ea typeface="Arial"/>
                <a:cs typeface="Arial"/>
                <a:sym typeface="Arial"/>
              </a:defRPr>
            </a:pPr>
            <a:r>
              <a:t>Project Work</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Title 1"/>
          <p:cNvSpPr txBox="1">
            <a:spLocks noGrp="1"/>
          </p:cNvSpPr>
          <p:nvPr>
            <p:ph type="title"/>
          </p:nvPr>
        </p:nvSpPr>
        <p:spPr>
          <a:xfrm>
            <a:off x="304799" y="-1"/>
            <a:ext cx="5470528" cy="653856"/>
          </a:xfrm>
          <a:prstGeom prst="rect">
            <a:avLst/>
          </a:prstGeom>
        </p:spPr>
        <p:txBody>
          <a:bodyPr/>
          <a:lstStyle/>
          <a:p>
            <a:r>
              <a:t>Daily Schedule</a:t>
            </a:r>
          </a:p>
        </p:txBody>
      </p:sp>
      <p:sp>
        <p:nvSpPr>
          <p:cNvPr id="467" name="Shape 70"/>
          <p:cNvSpPr txBox="1"/>
          <p:nvPr/>
        </p:nvSpPr>
        <p:spPr>
          <a:xfrm>
            <a:off x="98425" y="747990"/>
            <a:ext cx="8947150" cy="5263918"/>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indent="228600" defTabSz="685800">
              <a:defRPr sz="2800">
                <a:latin typeface="Arial"/>
                <a:ea typeface="Arial"/>
                <a:cs typeface="Arial"/>
                <a:sym typeface="Arial"/>
              </a:defRPr>
            </a:pPr>
            <a:r>
              <a:t>For each class we’ll run through the following:</a:t>
            </a:r>
            <a:endParaRPr sz="2400"/>
          </a:p>
          <a:p>
            <a:pPr indent="228600" defTabSz="685800">
              <a:defRPr sz="1500">
                <a:latin typeface="Arial"/>
                <a:ea typeface="Arial"/>
                <a:cs typeface="Arial"/>
                <a:sym typeface="Arial"/>
              </a:defRPr>
            </a:pPr>
            <a:endParaRPr sz="2400"/>
          </a:p>
          <a:p>
            <a:pPr marL="685800" indent="-457200" defTabSz="685800">
              <a:buSzPct val="100000"/>
              <a:buFont typeface="Arial"/>
              <a:buChar char="•"/>
              <a:defRPr sz="2800">
                <a:latin typeface="Arial"/>
                <a:ea typeface="Arial"/>
                <a:cs typeface="Arial"/>
                <a:sym typeface="Arial"/>
              </a:defRPr>
            </a:pPr>
            <a:r>
              <a:t>Set Objectives</a:t>
            </a:r>
            <a:endParaRPr sz="2400"/>
          </a:p>
          <a:p>
            <a:pPr marL="685800" indent="-457200" defTabSz="685800">
              <a:buSzPct val="100000"/>
              <a:buFont typeface="Arial"/>
              <a:buChar char="•"/>
              <a:defRPr sz="2800">
                <a:latin typeface="Arial"/>
                <a:ea typeface="Arial"/>
                <a:cs typeface="Arial"/>
                <a:sym typeface="Arial"/>
              </a:defRPr>
            </a:pPr>
            <a:endParaRPr sz="2400"/>
          </a:p>
          <a:p>
            <a:pPr marL="685800" indent="-457200" defTabSz="685800">
              <a:buSzPct val="100000"/>
              <a:buFont typeface="Arial"/>
              <a:buChar char="•"/>
              <a:defRPr sz="2800">
                <a:latin typeface="Arial"/>
                <a:ea typeface="Arial"/>
                <a:cs typeface="Arial"/>
                <a:sym typeface="Arial"/>
              </a:defRPr>
            </a:pPr>
            <a:r>
              <a:t>Brief Background Lecture</a:t>
            </a:r>
            <a:endParaRPr sz="2400"/>
          </a:p>
          <a:p>
            <a:pPr marL="685800" indent="-457200" defTabSz="685800">
              <a:buSzPct val="100000"/>
              <a:buFont typeface="Arial"/>
              <a:buChar char="•"/>
              <a:defRPr sz="2800">
                <a:latin typeface="Arial"/>
                <a:ea typeface="Arial"/>
                <a:cs typeface="Arial"/>
                <a:sym typeface="Arial"/>
              </a:defRPr>
            </a:pPr>
            <a:endParaRPr sz="2400"/>
          </a:p>
          <a:p>
            <a:pPr marL="685800" indent="-457200" defTabSz="685800">
              <a:buSzPct val="100000"/>
              <a:buFont typeface="Arial"/>
              <a:buChar char="•"/>
              <a:defRPr sz="2800">
                <a:latin typeface="Arial"/>
                <a:ea typeface="Arial"/>
                <a:cs typeface="Arial"/>
                <a:sym typeface="Arial"/>
              </a:defRPr>
            </a:pPr>
            <a:r>
              <a:t>Code walk through</a:t>
            </a:r>
            <a:endParaRPr sz="2400"/>
          </a:p>
          <a:p>
            <a:pPr marL="685800" indent="-457200" defTabSz="685800">
              <a:buSzPct val="100000"/>
              <a:buFont typeface="Arial"/>
              <a:buChar char="•"/>
              <a:defRPr sz="2800">
                <a:latin typeface="Arial"/>
                <a:ea typeface="Arial"/>
                <a:cs typeface="Arial"/>
                <a:sym typeface="Arial"/>
              </a:defRPr>
            </a:pPr>
            <a:endParaRPr sz="2400"/>
          </a:p>
          <a:p>
            <a:pPr marL="685800" indent="-457200" defTabSz="685800">
              <a:buSzPct val="100000"/>
              <a:buFont typeface="Arial"/>
              <a:buChar char="•"/>
              <a:defRPr sz="2800">
                <a:latin typeface="Arial"/>
                <a:ea typeface="Arial"/>
                <a:cs typeface="Arial"/>
                <a:sym typeface="Arial"/>
              </a:defRPr>
            </a:pPr>
            <a:r>
              <a:t>Code Discussions</a:t>
            </a:r>
            <a:endParaRPr sz="2400"/>
          </a:p>
          <a:p>
            <a:pPr marL="685800" indent="-457200" defTabSz="685800">
              <a:buSzPct val="100000"/>
              <a:buFont typeface="Arial"/>
              <a:buChar char="•"/>
              <a:defRPr sz="2800">
                <a:latin typeface="Arial"/>
                <a:ea typeface="Arial"/>
                <a:cs typeface="Arial"/>
                <a:sym typeface="Arial"/>
              </a:defRPr>
            </a:pPr>
            <a:endParaRPr sz="2400"/>
          </a:p>
          <a:p>
            <a:pPr marL="685800" indent="-457200" defTabSz="685800">
              <a:buSzPct val="100000"/>
              <a:buFont typeface="Arial"/>
              <a:buChar char="•"/>
              <a:defRPr sz="2800">
                <a:latin typeface="Arial"/>
                <a:ea typeface="Arial"/>
                <a:cs typeface="Arial"/>
                <a:sym typeface="Arial"/>
              </a:defRPr>
            </a:pPr>
            <a:r>
              <a:t>In-Class Exercises</a:t>
            </a:r>
            <a:endParaRPr sz="2400"/>
          </a:p>
          <a:p>
            <a:pPr marL="685800" indent="-457200" defTabSz="685800">
              <a:buSzPct val="100000"/>
              <a:buFont typeface="Arial"/>
              <a:buChar char="•"/>
              <a:defRPr sz="2800">
                <a:latin typeface="Arial"/>
                <a:ea typeface="Arial"/>
                <a:cs typeface="Arial"/>
                <a:sym typeface="Arial"/>
              </a:defRPr>
            </a:pPr>
            <a:endParaRPr sz="2400"/>
          </a:p>
          <a:p>
            <a:pPr marL="685800" indent="-457200" defTabSz="685800">
              <a:buSzPct val="100000"/>
              <a:buFont typeface="Arial"/>
              <a:buChar char="•"/>
              <a:defRPr sz="2800">
                <a:latin typeface="Arial"/>
                <a:ea typeface="Arial"/>
                <a:cs typeface="Arial"/>
                <a:sym typeface="Arial"/>
              </a:defRPr>
            </a:pPr>
            <a:r>
              <a:t>Project Work</a:t>
            </a:r>
          </a:p>
        </p:txBody>
      </p:sp>
      <p:sp>
        <p:nvSpPr>
          <p:cNvPr id="468" name="Rectangle 5"/>
          <p:cNvSpPr/>
          <p:nvPr/>
        </p:nvSpPr>
        <p:spPr>
          <a:xfrm>
            <a:off x="304800" y="3981689"/>
            <a:ext cx="3746705" cy="2334510"/>
          </a:xfrm>
          <a:prstGeom prst="rect">
            <a:avLst/>
          </a:prstGeom>
          <a:ln w="60325">
            <a:solidFill>
              <a:srgbClr val="FF0000"/>
            </a:solidFill>
            <a:miter/>
          </a:ln>
        </p:spPr>
        <p:txBody>
          <a:bodyPr lIns="45719" rIns="45719" anchor="ctr"/>
          <a:lstStyle/>
          <a:p>
            <a:pPr algn="ctr">
              <a:defRPr>
                <a:solidFill>
                  <a:srgbClr val="FFFFFF"/>
                </a:solidFill>
                <a:latin typeface="Arial"/>
                <a:ea typeface="Arial"/>
                <a:cs typeface="Arial"/>
                <a:sym typeface="Arial"/>
              </a:defRPr>
            </a:pPr>
            <a:endParaRPr/>
          </a:p>
        </p:txBody>
      </p:sp>
      <p:sp>
        <p:nvSpPr>
          <p:cNvPr id="469" name="TextBox 6"/>
          <p:cNvSpPr txBox="1"/>
          <p:nvPr/>
        </p:nvSpPr>
        <p:spPr>
          <a:xfrm>
            <a:off x="4181117" y="4770099"/>
            <a:ext cx="4845011" cy="486207"/>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sz="2800" b="1" u="sng">
                <a:solidFill>
                  <a:srgbClr val="C00000"/>
                </a:solidFill>
                <a:latin typeface="Arial"/>
                <a:ea typeface="Arial"/>
                <a:cs typeface="Arial"/>
                <a:sym typeface="Arial"/>
              </a:defRPr>
            </a:lvl1pPr>
          </a:lstStyle>
          <a:p>
            <a:r>
              <a:t>The Super Important Stuff!!!</a:t>
            </a:r>
          </a:p>
        </p:txBody>
      </p:sp>
      <p:sp>
        <p:nvSpPr>
          <p:cNvPr id="470" name="TextBox 7"/>
          <p:cNvSpPr txBox="1"/>
          <p:nvPr/>
        </p:nvSpPr>
        <p:spPr>
          <a:xfrm>
            <a:off x="4838491" y="5364612"/>
            <a:ext cx="3530264" cy="486207"/>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sz="2800" i="1">
                <a:solidFill>
                  <a:srgbClr val="C00000"/>
                </a:solidFill>
                <a:latin typeface="Arial"/>
                <a:ea typeface="Arial"/>
                <a:cs typeface="Arial"/>
                <a:sym typeface="Arial"/>
              </a:defRPr>
            </a:lvl1pPr>
          </a:lstStyle>
          <a:p>
            <a:r>
              <a:t>i.e. Always be coding!</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Title 1"/>
          <p:cNvSpPr txBox="1">
            <a:spLocks noGrp="1"/>
          </p:cNvSpPr>
          <p:nvPr>
            <p:ph type="title"/>
          </p:nvPr>
        </p:nvSpPr>
        <p:spPr>
          <a:xfrm>
            <a:off x="304800" y="-1"/>
            <a:ext cx="7467600" cy="653856"/>
          </a:xfrm>
          <a:prstGeom prst="rect">
            <a:avLst/>
          </a:prstGeom>
        </p:spPr>
        <p:txBody>
          <a:bodyPr/>
          <a:lstStyle/>
          <a:p>
            <a:r>
              <a:t>Collaborative and Individual Learning </a:t>
            </a:r>
          </a:p>
        </p:txBody>
      </p:sp>
      <p:sp>
        <p:nvSpPr>
          <p:cNvPr id="475" name="Shape 70"/>
          <p:cNvSpPr txBox="1"/>
          <p:nvPr/>
        </p:nvSpPr>
        <p:spPr>
          <a:xfrm>
            <a:off x="98425" y="747990"/>
            <a:ext cx="8947150" cy="4451118"/>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indent="228600" defTabSz="685800">
              <a:defRPr sz="1500">
                <a:latin typeface="Arial"/>
                <a:ea typeface="Arial"/>
                <a:cs typeface="Arial"/>
                <a:sym typeface="Arial"/>
              </a:defRPr>
            </a:pPr>
            <a:endParaRPr/>
          </a:p>
          <a:p>
            <a:pPr marL="685800" indent="-457200" defTabSz="685800">
              <a:buSzPct val="100000"/>
              <a:buFont typeface="Arial"/>
              <a:buChar char="•"/>
              <a:defRPr sz="2800">
                <a:latin typeface="Arial"/>
                <a:ea typeface="Arial"/>
                <a:cs typeface="Arial"/>
                <a:sym typeface="Arial"/>
              </a:defRPr>
            </a:pPr>
            <a:r>
              <a:t>Pair and </a:t>
            </a:r>
            <a:r>
              <a:rPr u="sng"/>
              <a:t>Group Discussion</a:t>
            </a:r>
            <a:endParaRPr sz="2400"/>
          </a:p>
          <a:p>
            <a:pPr marL="685800" indent="-457200" defTabSz="685800">
              <a:buSzPct val="100000"/>
              <a:buFont typeface="Arial"/>
              <a:buChar char="•"/>
              <a:defRPr sz="2800">
                <a:latin typeface="Arial"/>
                <a:ea typeface="Arial"/>
                <a:cs typeface="Arial"/>
                <a:sym typeface="Arial"/>
              </a:defRPr>
            </a:pPr>
            <a:endParaRPr sz="2400"/>
          </a:p>
          <a:p>
            <a:pPr marL="685800" indent="-457200" defTabSz="685800">
              <a:buSzPct val="100000"/>
              <a:buFont typeface="Arial"/>
              <a:buChar char="•"/>
              <a:defRPr sz="2800">
                <a:latin typeface="Arial"/>
                <a:ea typeface="Arial"/>
                <a:cs typeface="Arial"/>
                <a:sym typeface="Arial"/>
              </a:defRPr>
            </a:pPr>
            <a:r>
              <a:t>In Class </a:t>
            </a:r>
            <a:r>
              <a:rPr u="sng"/>
              <a:t>Pairing Sessions</a:t>
            </a:r>
            <a:endParaRPr sz="2400"/>
          </a:p>
          <a:p>
            <a:pPr marL="685800" indent="-457200" defTabSz="685800">
              <a:buSzPct val="100000"/>
              <a:buFont typeface="Arial"/>
              <a:buChar char="•"/>
              <a:defRPr sz="2800">
                <a:latin typeface="Arial"/>
                <a:ea typeface="Arial"/>
                <a:cs typeface="Arial"/>
                <a:sym typeface="Arial"/>
              </a:defRPr>
            </a:pPr>
            <a:endParaRPr sz="2400"/>
          </a:p>
          <a:p>
            <a:pPr marL="685800" indent="-457200" defTabSz="685800">
              <a:buSzPct val="100000"/>
              <a:buFont typeface="Arial"/>
              <a:buChar char="•"/>
              <a:defRPr sz="2800" u="sng">
                <a:latin typeface="Arial"/>
                <a:ea typeface="Arial"/>
                <a:cs typeface="Arial"/>
                <a:sym typeface="Arial"/>
              </a:defRPr>
            </a:pPr>
            <a:r>
              <a:t>Group Project Work </a:t>
            </a:r>
          </a:p>
          <a:p>
            <a:pPr marL="685800" indent="-457200" defTabSz="685800">
              <a:buSzPct val="100000"/>
              <a:buFont typeface="Arial"/>
              <a:buChar char="•"/>
              <a:defRPr sz="2800">
                <a:latin typeface="Arial"/>
                <a:ea typeface="Arial"/>
                <a:cs typeface="Arial"/>
                <a:sym typeface="Arial"/>
              </a:defRPr>
            </a:pPr>
            <a:endParaRPr/>
          </a:p>
          <a:p>
            <a:pPr marL="685800" indent="-457200" defTabSz="685800">
              <a:buSzPct val="100000"/>
              <a:buFont typeface="Arial"/>
              <a:buChar char="•"/>
              <a:defRPr sz="2800">
                <a:latin typeface="Arial"/>
                <a:ea typeface="Arial"/>
                <a:cs typeface="Arial"/>
                <a:sym typeface="Arial"/>
              </a:defRPr>
            </a:pPr>
            <a:r>
              <a:t>Pair Presentations / Code &amp; Concept Walk Through</a:t>
            </a:r>
            <a:endParaRPr sz="2400"/>
          </a:p>
          <a:p>
            <a:pPr marL="685800" indent="-457200" defTabSz="685800">
              <a:buSzPct val="100000"/>
              <a:buFont typeface="Arial"/>
              <a:buChar char="•"/>
              <a:defRPr sz="2800">
                <a:latin typeface="Arial"/>
                <a:ea typeface="Arial"/>
                <a:cs typeface="Arial"/>
                <a:sym typeface="Arial"/>
              </a:defRPr>
            </a:pPr>
            <a:endParaRPr sz="2400"/>
          </a:p>
        </p:txBody>
      </p:sp>
      <p:sp>
        <p:nvSpPr>
          <p:cNvPr id="476" name="TextBox 2"/>
          <p:cNvSpPr txBox="1"/>
          <p:nvPr/>
        </p:nvSpPr>
        <p:spPr>
          <a:xfrm>
            <a:off x="609600" y="4876800"/>
            <a:ext cx="8229600" cy="148784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3200" i="1">
                <a:latin typeface="Arial"/>
                <a:ea typeface="Arial"/>
                <a:cs typeface="Arial"/>
                <a:sym typeface="Arial"/>
              </a:defRPr>
            </a:pPr>
            <a:r>
              <a:t>If you want to go fast, go alone. </a:t>
            </a:r>
          </a:p>
          <a:p>
            <a:pPr algn="ctr">
              <a:defRPr sz="3200" i="1">
                <a:latin typeface="Arial"/>
                <a:ea typeface="Arial"/>
                <a:cs typeface="Arial"/>
                <a:sym typeface="Arial"/>
              </a:defRPr>
            </a:pPr>
            <a:r>
              <a:t>If you want to go far, go in a team.</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Title 1"/>
          <p:cNvSpPr txBox="1">
            <a:spLocks noGrp="1"/>
          </p:cNvSpPr>
          <p:nvPr>
            <p:ph type="title"/>
          </p:nvPr>
        </p:nvSpPr>
        <p:spPr>
          <a:xfrm>
            <a:off x="304799" y="-1"/>
            <a:ext cx="5470528" cy="653856"/>
          </a:xfrm>
          <a:prstGeom prst="rect">
            <a:avLst/>
          </a:prstGeom>
        </p:spPr>
        <p:txBody>
          <a:bodyPr/>
          <a:lstStyle/>
          <a:p>
            <a:r>
              <a:t>Asking Questions</a:t>
            </a:r>
          </a:p>
        </p:txBody>
      </p:sp>
      <p:sp>
        <p:nvSpPr>
          <p:cNvPr id="481" name="TextBox 3"/>
          <p:cNvSpPr txBox="1"/>
          <p:nvPr/>
        </p:nvSpPr>
        <p:spPr>
          <a:xfrm>
            <a:off x="624385" y="653855"/>
            <a:ext cx="7850875" cy="2554545"/>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algn="ctr">
              <a:defRPr sz="8000" b="1" i="1" u="sng">
                <a:latin typeface="Arial"/>
                <a:ea typeface="Arial"/>
                <a:cs typeface="Arial"/>
                <a:sym typeface="Arial"/>
              </a:defRPr>
            </a:pPr>
            <a:r>
              <a:t>This is the time </a:t>
            </a:r>
            <a:r>
              <a:rPr b="0" u="none"/>
              <a:t>to ask Questions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4163" y="3111440"/>
            <a:ext cx="2301164" cy="305886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Title 1"/>
          <p:cNvSpPr txBox="1">
            <a:spLocks noGrp="1"/>
          </p:cNvSpPr>
          <p:nvPr>
            <p:ph type="title"/>
          </p:nvPr>
        </p:nvSpPr>
        <p:spPr>
          <a:xfrm>
            <a:off x="304800" y="-1"/>
            <a:ext cx="6934200" cy="653856"/>
          </a:xfrm>
          <a:prstGeom prst="rect">
            <a:avLst/>
          </a:prstGeom>
        </p:spPr>
        <p:txBody>
          <a:bodyPr/>
          <a:lstStyle/>
          <a:p>
            <a:pPr>
              <a:defRPr u="sng"/>
            </a:pPr>
            <a:r>
              <a:t>In Class </a:t>
            </a:r>
            <a:r>
              <a:rPr u="none"/>
              <a:t>Question Flow Response </a:t>
            </a:r>
          </a:p>
        </p:txBody>
      </p:sp>
      <p:sp>
        <p:nvSpPr>
          <p:cNvPr id="487" name="TextBox 5"/>
          <p:cNvSpPr txBox="1"/>
          <p:nvPr/>
        </p:nvSpPr>
        <p:spPr>
          <a:xfrm>
            <a:off x="304800" y="990600"/>
            <a:ext cx="8839200" cy="432054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42900" indent="-342900">
              <a:buSzPct val="100000"/>
              <a:buAutoNum type="arabicPeriod"/>
              <a:defRPr sz="3200"/>
            </a:pPr>
            <a:r>
              <a:t>“Sure that’s on topic” </a:t>
            </a:r>
          </a:p>
          <a:p>
            <a:pPr marL="342900" indent="-342900">
              <a:buSzPct val="100000"/>
              <a:buAutoNum type="arabicPeriod"/>
              <a:defRPr sz="3200"/>
            </a:pPr>
            <a:endParaRPr/>
          </a:p>
          <a:p>
            <a:pPr marL="342900" indent="-342900">
              <a:buSzPct val="100000"/>
              <a:buAutoNum type="arabicPeriod" startAt="2"/>
              <a:defRPr sz="3200"/>
            </a:pPr>
            <a:r>
              <a:t>“That is Slightly off topic but interesting, did you google it?” – </a:t>
            </a:r>
            <a:r>
              <a:rPr u="sng"/>
              <a:t>Google Fu</a:t>
            </a:r>
          </a:p>
          <a:p>
            <a:pPr marL="342900" indent="-342900">
              <a:buSzPct val="100000"/>
              <a:buAutoNum type="arabicPeriod" startAt="2"/>
              <a:defRPr sz="3200"/>
            </a:pPr>
            <a:endParaRPr u="sng"/>
          </a:p>
          <a:p>
            <a:pPr marL="342900" indent="-342900">
              <a:buSzPct val="100000"/>
              <a:buAutoNum type="arabicPeriod" startAt="3"/>
              <a:defRPr sz="3200"/>
            </a:pPr>
            <a:r>
              <a:t>“That is not on track for today’s objectives - Slack me and the TAs the question and we can chat about it.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Title 1"/>
          <p:cNvSpPr txBox="1">
            <a:spLocks noGrp="1"/>
          </p:cNvSpPr>
          <p:nvPr>
            <p:ph type="title"/>
          </p:nvPr>
        </p:nvSpPr>
        <p:spPr>
          <a:xfrm>
            <a:off x="304800" y="-1"/>
            <a:ext cx="6934200" cy="653856"/>
          </a:xfrm>
          <a:prstGeom prst="rect">
            <a:avLst/>
          </a:prstGeom>
        </p:spPr>
        <p:txBody>
          <a:bodyPr/>
          <a:lstStyle/>
          <a:p>
            <a:pPr>
              <a:defRPr u="sng"/>
            </a:pPr>
            <a:r>
              <a:t>Virtual</a:t>
            </a:r>
            <a:r>
              <a:rPr b="0" u="none"/>
              <a:t>: </a:t>
            </a:r>
            <a:r>
              <a:rPr u="none"/>
              <a:t>Asking</a:t>
            </a:r>
            <a:r>
              <a:rPr b="0" u="none"/>
              <a:t> </a:t>
            </a:r>
            <a:r>
              <a:rPr u="none"/>
              <a:t>Question Steps</a:t>
            </a:r>
          </a:p>
        </p:txBody>
      </p:sp>
      <p:sp>
        <p:nvSpPr>
          <p:cNvPr id="498" name="TextBox 5"/>
          <p:cNvSpPr txBox="1"/>
          <p:nvPr/>
        </p:nvSpPr>
        <p:spPr>
          <a:xfrm>
            <a:off x="304800" y="990600"/>
            <a:ext cx="8839200" cy="550920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3200"/>
            </a:pPr>
            <a:r>
              <a:rPr dirty="0"/>
              <a:t>Slack the question to </a:t>
            </a:r>
            <a:r>
              <a:rPr b="1" u="sng" dirty="0"/>
              <a:t>#coding</a:t>
            </a:r>
            <a:r>
              <a:rPr lang="en-US" b="1" u="sng" dirty="0"/>
              <a:t>_</a:t>
            </a:r>
            <a:r>
              <a:rPr b="1" u="sng" dirty="0"/>
              <a:t>bootcamp</a:t>
            </a:r>
            <a:r>
              <a:rPr b="1" dirty="0"/>
              <a:t> </a:t>
            </a:r>
            <a:r>
              <a:rPr dirty="0"/>
              <a:t>channel</a:t>
            </a:r>
          </a:p>
          <a:p>
            <a:pPr>
              <a:defRPr sz="3200"/>
            </a:pPr>
            <a:endParaRPr dirty="0"/>
          </a:p>
          <a:p>
            <a:pPr>
              <a:defRPr sz="3200"/>
            </a:pPr>
            <a:r>
              <a:rPr dirty="0"/>
              <a:t>Post your question with the following information:</a:t>
            </a:r>
          </a:p>
          <a:p>
            <a:pPr marL="457200" indent="-457200">
              <a:buSzPct val="100000"/>
              <a:buFont typeface="Arial"/>
              <a:buChar char="•"/>
              <a:defRPr sz="3200" b="1"/>
            </a:pPr>
            <a:r>
              <a:rPr dirty="0"/>
              <a:t>What is the issue you are encountering? </a:t>
            </a:r>
          </a:p>
          <a:p>
            <a:pPr marL="457200" indent="-457200">
              <a:buSzPct val="100000"/>
              <a:buFont typeface="Arial"/>
              <a:buChar char="•"/>
              <a:defRPr sz="3200" b="1"/>
            </a:pPr>
            <a:r>
              <a:rPr dirty="0"/>
              <a:t>What have you attempted?</a:t>
            </a:r>
          </a:p>
          <a:p>
            <a:pPr marL="457200" indent="-457200">
              <a:buSzPct val="100000"/>
              <a:buFont typeface="Arial"/>
              <a:buChar char="•"/>
              <a:defRPr sz="3200" b="1"/>
            </a:pPr>
            <a:r>
              <a:rPr dirty="0"/>
              <a:t>What are the errors (if any) that you are receiving?</a:t>
            </a:r>
          </a:p>
          <a:p>
            <a:pPr marL="457200" indent="-457200">
              <a:buSzPct val="100000"/>
              <a:buFont typeface="Arial"/>
              <a:buChar char="•"/>
              <a:defRPr sz="3200" b="1"/>
            </a:pPr>
            <a:r>
              <a:rPr dirty="0"/>
              <a:t>Attach any screen shots that are relevant.</a:t>
            </a:r>
          </a:p>
          <a:p>
            <a:pPr marL="457200" indent="-457200">
              <a:buSzPct val="100000"/>
              <a:buFont typeface="Arial"/>
              <a:buChar char="•"/>
              <a:defRPr sz="3200" b="1"/>
            </a:pPr>
            <a:r>
              <a:rPr dirty="0"/>
              <a:t>Link to your </a:t>
            </a:r>
            <a:r>
              <a:rPr u="sng" dirty="0"/>
              <a:t>Github repo </a:t>
            </a:r>
            <a:r>
              <a:rPr dirty="0"/>
              <a:t>with latest code </a:t>
            </a:r>
          </a:p>
          <a:p>
            <a:pPr marL="457200" indent="-457200">
              <a:buSzPct val="100000"/>
              <a:buFont typeface="Arial"/>
              <a:buChar char="•"/>
              <a:defRPr sz="3200" b="1"/>
            </a:pPr>
            <a:endParaRPr dirty="0"/>
          </a:p>
          <a:p>
            <a:pPr marL="342900" indent="-342900">
              <a:buSzPct val="100000"/>
              <a:buAutoNum type="arabicPeriod"/>
              <a:defRPr sz="3200"/>
            </a:pP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Title 1"/>
          <p:cNvSpPr txBox="1">
            <a:spLocks noGrp="1"/>
          </p:cNvSpPr>
          <p:nvPr>
            <p:ph type="title"/>
          </p:nvPr>
        </p:nvSpPr>
        <p:spPr>
          <a:xfrm>
            <a:off x="390606" y="2953542"/>
            <a:ext cx="8229601" cy="871859"/>
          </a:xfrm>
          <a:prstGeom prst="rect">
            <a:avLst/>
          </a:prstGeom>
        </p:spPr>
        <p:txBody>
          <a:bodyPr/>
          <a:lstStyle/>
          <a:p>
            <a:r>
              <a:t>Pre-Work</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Title 1"/>
          <p:cNvSpPr txBox="1">
            <a:spLocks noGrp="1"/>
          </p:cNvSpPr>
          <p:nvPr>
            <p:ph type="title"/>
          </p:nvPr>
        </p:nvSpPr>
        <p:spPr>
          <a:xfrm>
            <a:off x="304799" y="-1"/>
            <a:ext cx="5470528" cy="653856"/>
          </a:xfrm>
          <a:prstGeom prst="rect">
            <a:avLst/>
          </a:prstGeom>
        </p:spPr>
        <p:txBody>
          <a:bodyPr/>
          <a:lstStyle/>
          <a:p>
            <a:r>
              <a:t>Software Checklist</a:t>
            </a:r>
          </a:p>
        </p:txBody>
      </p:sp>
      <p:sp>
        <p:nvSpPr>
          <p:cNvPr id="507" name="Shape 70"/>
          <p:cNvSpPr txBox="1"/>
          <p:nvPr/>
        </p:nvSpPr>
        <p:spPr>
          <a:xfrm>
            <a:off x="98425" y="457199"/>
            <a:ext cx="8947150" cy="6924418"/>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marL="685800" indent="-457200" defTabSz="685800">
              <a:buSzPct val="100000"/>
              <a:buFont typeface="Arial"/>
              <a:buChar char="•"/>
              <a:defRPr sz="1500" b="1">
                <a:latin typeface="Arial"/>
                <a:ea typeface="Arial"/>
                <a:cs typeface="Arial"/>
                <a:sym typeface="Arial"/>
              </a:defRPr>
            </a:pPr>
            <a:endParaRPr dirty="0"/>
          </a:p>
          <a:p>
            <a:pPr indent="228600" defTabSz="685800">
              <a:defRPr sz="2800">
                <a:latin typeface="Arial"/>
                <a:ea typeface="Arial"/>
                <a:cs typeface="Arial"/>
                <a:sym typeface="Arial"/>
              </a:defRPr>
            </a:pPr>
            <a:r>
              <a:rPr dirty="0"/>
              <a:t>At this point, you should have each of these installed:</a:t>
            </a:r>
            <a:endParaRPr sz="2400" dirty="0"/>
          </a:p>
          <a:p>
            <a:pPr indent="228600" defTabSz="685800">
              <a:defRPr sz="2800">
                <a:latin typeface="Arial"/>
                <a:ea typeface="Arial"/>
                <a:cs typeface="Arial"/>
                <a:sym typeface="Arial"/>
              </a:defRPr>
            </a:pPr>
            <a:endParaRPr sz="2400" dirty="0"/>
          </a:p>
          <a:p>
            <a:pPr marL="685800" indent="-457200" defTabSz="685800">
              <a:buSzPct val="100000"/>
              <a:buChar char="❑"/>
              <a:defRPr sz="2800">
                <a:latin typeface="Arial"/>
                <a:ea typeface="Arial"/>
                <a:cs typeface="Arial"/>
                <a:sym typeface="Arial"/>
              </a:defRPr>
            </a:pPr>
            <a:r>
              <a:rPr dirty="0"/>
              <a:t> Slack </a:t>
            </a:r>
            <a:endParaRPr sz="2400" dirty="0"/>
          </a:p>
          <a:p>
            <a:pPr marL="685800" indent="-457200" defTabSz="685800">
              <a:buSzPct val="100000"/>
              <a:buChar char="❑"/>
              <a:defRPr sz="2800">
                <a:latin typeface="Arial"/>
                <a:ea typeface="Arial"/>
                <a:cs typeface="Arial"/>
                <a:sym typeface="Arial"/>
              </a:defRPr>
            </a:pPr>
            <a:r>
              <a:rPr dirty="0"/>
              <a:t> </a:t>
            </a:r>
            <a:r>
              <a:rPr lang="en-US" dirty="0"/>
              <a:t>VSCode</a:t>
            </a:r>
          </a:p>
          <a:p>
            <a:pPr marL="685800" indent="-457200" defTabSz="685800">
              <a:buSzPct val="100000"/>
              <a:buChar char="❑"/>
              <a:defRPr sz="2800">
                <a:latin typeface="Arial"/>
                <a:ea typeface="Arial"/>
                <a:cs typeface="Arial"/>
                <a:sym typeface="Arial"/>
              </a:defRPr>
            </a:pPr>
            <a:r>
              <a:rPr dirty="0"/>
              <a:t>Git for Version Control (</a:t>
            </a:r>
            <a:r>
              <a:rPr dirty="0">
                <a:latin typeface="+mn-lt"/>
                <a:ea typeface="+mn-ea"/>
                <a:cs typeface="+mn-cs"/>
                <a:sym typeface="Calibri"/>
              </a:rPr>
              <a:t>type git, and hit enter.)</a:t>
            </a:r>
            <a:endParaRPr sz="2400" dirty="0"/>
          </a:p>
          <a:p>
            <a:pPr marL="685800" indent="-457200" defTabSz="685800">
              <a:buSzPct val="100000"/>
              <a:buChar char="❑"/>
              <a:defRPr sz="2800">
                <a:latin typeface="Arial"/>
                <a:ea typeface="Arial"/>
                <a:cs typeface="Arial"/>
                <a:sym typeface="Arial"/>
              </a:defRPr>
            </a:pPr>
            <a:endParaRPr sz="2400" dirty="0"/>
          </a:p>
          <a:p>
            <a:pPr marL="685800" indent="-457200" defTabSz="685800">
              <a:buSzPct val="100000"/>
              <a:buChar char="❑"/>
              <a:defRPr sz="2800">
                <a:latin typeface="Arial"/>
                <a:ea typeface="Arial"/>
                <a:cs typeface="Arial"/>
                <a:sym typeface="Arial"/>
              </a:defRPr>
            </a:pPr>
            <a:r>
              <a:rPr dirty="0"/>
              <a:t>Node.js</a:t>
            </a:r>
          </a:p>
          <a:p>
            <a:pPr marL="986155" lvl="1" indent="-457200" defTabSz="685800">
              <a:buSzPct val="100000"/>
              <a:buFont typeface="Arial"/>
              <a:buChar char="–"/>
              <a:defRPr sz="2800"/>
            </a:pPr>
            <a:r>
              <a:rPr dirty="0"/>
              <a:t>While in terminal or bash, simply write the word node, and then hit enter</a:t>
            </a:r>
            <a:endParaRPr sz="2100" dirty="0"/>
          </a:p>
          <a:p>
            <a:pPr marL="986155" lvl="1" indent="-457200" defTabSz="685800">
              <a:buSzPct val="100000"/>
              <a:buFont typeface="Arial"/>
              <a:buChar char="–"/>
              <a:defRPr sz="2800"/>
            </a:pPr>
            <a:r>
              <a:rPr dirty="0"/>
              <a:t>Then type 1+1 =&gt; should return 2</a:t>
            </a:r>
          </a:p>
          <a:p>
            <a:pPr marL="986155" lvl="1" indent="-457200" defTabSz="685800">
              <a:buSzPct val="100000"/>
              <a:buFont typeface="Arial"/>
              <a:buChar char="–"/>
              <a:defRPr sz="2800" u="sng"/>
            </a:pPr>
            <a:r>
              <a:rPr dirty="0"/>
              <a:t>ctrl+c</a:t>
            </a:r>
          </a:p>
          <a:p>
            <a:pPr marL="986155" lvl="1" indent="-457200" defTabSz="685800">
              <a:buSzPct val="100000"/>
              <a:buFont typeface="Arial"/>
              <a:buChar char="–"/>
              <a:defRPr sz="2800" u="sng">
                <a:latin typeface="Arial"/>
                <a:ea typeface="Arial"/>
                <a:cs typeface="Arial"/>
                <a:sym typeface="Arial"/>
              </a:defRPr>
            </a:pPr>
            <a:endParaRPr dirty="0"/>
          </a:p>
          <a:p>
            <a:pPr marL="685800" indent="-457200" defTabSz="685800">
              <a:buSzPct val="100000"/>
              <a:buChar char="❑"/>
              <a:defRPr sz="2800">
                <a:latin typeface="Arial"/>
                <a:ea typeface="Arial"/>
                <a:cs typeface="Arial"/>
                <a:sym typeface="Arial"/>
              </a:defRPr>
            </a:pPr>
            <a:r>
              <a:rPr dirty="0"/>
              <a:t>Google Chrome (</a:t>
            </a:r>
            <a:r>
              <a:rPr dirty="0">
                <a:latin typeface="+mn-lt"/>
                <a:ea typeface="+mn-ea"/>
                <a:cs typeface="+mn-cs"/>
                <a:sym typeface="Calibri"/>
              </a:rPr>
              <a:t>Just open Chrome)</a:t>
            </a:r>
          </a:p>
          <a:p>
            <a:pPr marL="685800" indent="-457200" defTabSz="685800">
              <a:buSzPct val="100000"/>
              <a:buChar char="❑"/>
              <a:defRPr sz="2800">
                <a:latin typeface="Arial"/>
                <a:ea typeface="Arial"/>
                <a:cs typeface="Arial"/>
                <a:sym typeface="Arial"/>
              </a:defRPr>
            </a:pPr>
            <a:endParaRPr dirty="0">
              <a:latin typeface="+mn-lt"/>
              <a:ea typeface="+mn-ea"/>
              <a:cs typeface="+mn-cs"/>
              <a:sym typeface="Calibri"/>
            </a:endParaRPr>
          </a:p>
          <a:p>
            <a:pPr indent="228600" defTabSz="685800">
              <a:defRPr sz="2800">
                <a:latin typeface="Arial"/>
                <a:ea typeface="Arial"/>
                <a:cs typeface="Arial"/>
                <a:sym typeface="Arial"/>
              </a:defRPr>
            </a:pPr>
            <a:endParaRPr dirty="0">
              <a:latin typeface="+mn-lt"/>
              <a:ea typeface="+mn-ea"/>
              <a:cs typeface="+mn-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Title 1"/>
          <p:cNvSpPr txBox="1">
            <a:spLocks noGrp="1"/>
          </p:cNvSpPr>
          <p:nvPr>
            <p:ph type="title"/>
          </p:nvPr>
        </p:nvSpPr>
        <p:spPr>
          <a:xfrm>
            <a:off x="390606" y="2953542"/>
            <a:ext cx="8229601" cy="871859"/>
          </a:xfrm>
          <a:prstGeom prst="rect">
            <a:avLst/>
          </a:prstGeom>
        </p:spPr>
        <p:txBody>
          <a:bodyPr/>
          <a:lstStyle/>
          <a:p>
            <a:r>
              <a:t>The Path of Learning</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Title 1"/>
          <p:cNvSpPr txBox="1">
            <a:spLocks noGrp="1"/>
          </p:cNvSpPr>
          <p:nvPr>
            <p:ph type="title"/>
          </p:nvPr>
        </p:nvSpPr>
        <p:spPr>
          <a:xfrm>
            <a:off x="304799" y="-1"/>
            <a:ext cx="5470528" cy="653856"/>
          </a:xfrm>
          <a:prstGeom prst="rect">
            <a:avLst/>
          </a:prstGeom>
        </p:spPr>
        <p:txBody>
          <a:bodyPr/>
          <a:lstStyle/>
          <a:p>
            <a:r>
              <a:t>Accounts Checklist</a:t>
            </a:r>
          </a:p>
        </p:txBody>
      </p:sp>
      <p:sp>
        <p:nvSpPr>
          <p:cNvPr id="510" name="Shape 70"/>
          <p:cNvSpPr txBox="1"/>
          <p:nvPr/>
        </p:nvSpPr>
        <p:spPr>
          <a:xfrm>
            <a:off x="98425" y="914399"/>
            <a:ext cx="8947150" cy="6267218"/>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indent="228600" defTabSz="685800">
              <a:defRPr sz="2800">
                <a:latin typeface="Arial"/>
                <a:ea typeface="Arial"/>
                <a:cs typeface="Arial"/>
                <a:sym typeface="Arial"/>
              </a:defRPr>
            </a:pPr>
            <a:r>
              <a:rPr dirty="0"/>
              <a:t>You should also now have accounts for:</a:t>
            </a:r>
            <a:endParaRPr sz="2400" dirty="0"/>
          </a:p>
          <a:p>
            <a:pPr indent="228600" defTabSz="685800">
              <a:defRPr sz="2800">
                <a:latin typeface="Arial"/>
                <a:ea typeface="Arial"/>
                <a:cs typeface="Arial"/>
                <a:sym typeface="Arial"/>
              </a:defRPr>
            </a:pPr>
            <a:endParaRPr sz="2400" dirty="0"/>
          </a:p>
          <a:p>
            <a:pPr marL="685800" indent="-457200" defTabSz="685800">
              <a:buSzPct val="100000"/>
              <a:buChar char="❑"/>
              <a:defRPr sz="2800">
                <a:latin typeface="Arial"/>
                <a:ea typeface="Arial"/>
                <a:cs typeface="Arial"/>
                <a:sym typeface="Arial"/>
              </a:defRPr>
            </a:pPr>
            <a:r>
              <a:rPr dirty="0"/>
              <a:t> GitHub (with SSH Integration)</a:t>
            </a:r>
            <a:endParaRPr sz="2400" dirty="0"/>
          </a:p>
          <a:p>
            <a:pPr marL="986155" lvl="1" indent="-457200" defTabSz="685800">
              <a:buSzPct val="100000"/>
              <a:buFont typeface="Arial"/>
              <a:buChar char="–"/>
              <a:defRPr sz="2800"/>
            </a:pPr>
            <a:r>
              <a:rPr dirty="0"/>
              <a:t>ssh -T </a:t>
            </a:r>
            <a:r>
              <a:rPr u="sng" dirty="0">
                <a:solidFill>
                  <a:srgbClr val="0000FF"/>
                </a:solidFill>
                <a:uFill>
                  <a:solidFill>
                    <a:srgbClr val="0000FF"/>
                  </a:solidFill>
                </a:uFill>
                <a:hlinkClick r:id="rId2"/>
              </a:rPr>
              <a:t>git@github.com</a:t>
            </a:r>
            <a:endParaRPr sz="2500" dirty="0">
              <a:latin typeface="Arial"/>
              <a:ea typeface="Arial"/>
              <a:cs typeface="Arial"/>
              <a:sym typeface="Arial"/>
            </a:endParaRPr>
          </a:p>
          <a:p>
            <a:pPr defTabSz="685800">
              <a:defRPr sz="2800"/>
            </a:pPr>
            <a:endParaRPr dirty="0">
              <a:latin typeface="Arial"/>
              <a:ea typeface="Arial"/>
              <a:cs typeface="Arial"/>
              <a:sym typeface="Arial"/>
            </a:endParaRPr>
          </a:p>
          <a:p>
            <a:pPr marL="685800" indent="-457200" defTabSz="685800">
              <a:buSzPct val="100000"/>
              <a:buChar char="❑"/>
              <a:defRPr sz="2800">
                <a:latin typeface="Arial"/>
                <a:ea typeface="Arial"/>
                <a:cs typeface="Arial"/>
                <a:sym typeface="Arial"/>
              </a:defRPr>
            </a:pPr>
            <a:r>
              <a:rPr dirty="0"/>
              <a:t> Heroku</a:t>
            </a:r>
          </a:p>
          <a:p>
            <a:pPr marL="986155" lvl="1" indent="-457200" defTabSz="685800">
              <a:buSzPct val="100000"/>
              <a:buFont typeface="Arial"/>
              <a:buChar char="–"/>
              <a:defRPr sz="2800"/>
            </a:pPr>
            <a:r>
              <a:rPr dirty="0"/>
              <a:t>Bash / Terminal and type the word </a:t>
            </a:r>
            <a:r>
              <a:rPr b="1" dirty="0"/>
              <a:t>heroku</a:t>
            </a:r>
            <a:endParaRPr sz="2500" b="1" dirty="0">
              <a:latin typeface="Arial"/>
              <a:ea typeface="Arial"/>
              <a:cs typeface="Arial"/>
              <a:sym typeface="Arial"/>
            </a:endParaRPr>
          </a:p>
          <a:p>
            <a:pPr marL="685800" indent="-457200" defTabSz="685800">
              <a:buSzPct val="100000"/>
              <a:buChar char="❑"/>
              <a:defRPr sz="2800">
                <a:latin typeface="Arial"/>
                <a:ea typeface="Arial"/>
                <a:cs typeface="Arial"/>
                <a:sym typeface="Arial"/>
              </a:defRPr>
            </a:pPr>
            <a:endParaRPr sz="2500" b="1" dirty="0">
              <a:latin typeface="Arial"/>
              <a:ea typeface="Arial"/>
              <a:cs typeface="Arial"/>
              <a:sym typeface="Arial"/>
            </a:endParaRPr>
          </a:p>
          <a:p>
            <a:pPr marL="685800" indent="-457200" defTabSz="685800">
              <a:buSzPct val="100000"/>
              <a:buChar char="❑"/>
              <a:defRPr sz="2800">
                <a:latin typeface="Arial"/>
                <a:ea typeface="Arial"/>
                <a:cs typeface="Arial"/>
                <a:sym typeface="Arial"/>
              </a:defRPr>
            </a:pPr>
            <a:r>
              <a:rPr dirty="0"/>
              <a:t> LinkedIn (Set one up if you do not)</a:t>
            </a:r>
          </a:p>
          <a:p>
            <a:pPr marL="685800" indent="-457200" defTabSz="685800">
              <a:buSzPct val="100000"/>
              <a:buChar char="❑"/>
              <a:defRPr sz="2800">
                <a:latin typeface="Arial"/>
                <a:ea typeface="Arial"/>
                <a:cs typeface="Arial"/>
                <a:sym typeface="Arial"/>
              </a:defRPr>
            </a:pPr>
            <a:r>
              <a:rPr dirty="0"/>
              <a:t> Stack Overflow (Set one up if you do not)</a:t>
            </a:r>
          </a:p>
          <a:p>
            <a:pPr marL="685800" indent="-457200" defTabSz="685800">
              <a:buSzPct val="100000"/>
              <a:buFont typeface="Arial"/>
              <a:buChar char="•"/>
              <a:defRPr sz="2800">
                <a:latin typeface="Arial"/>
                <a:ea typeface="Arial"/>
                <a:cs typeface="Arial"/>
                <a:sym typeface="Arial"/>
              </a:defRPr>
            </a:pPr>
            <a:endParaRPr dirty="0"/>
          </a:p>
          <a:p>
            <a:pPr marL="685800" indent="-457200" defTabSz="685800">
              <a:buSzPct val="100000"/>
              <a:buFont typeface="Arial"/>
              <a:buChar char="•"/>
              <a:defRPr sz="2800">
                <a:latin typeface="Arial"/>
                <a:ea typeface="Arial"/>
                <a:cs typeface="Arial"/>
                <a:sym typeface="Arial"/>
              </a:defRPr>
            </a:pPr>
            <a:endParaRPr dirty="0"/>
          </a:p>
          <a:p>
            <a:pPr marL="685800" indent="-457200" defTabSz="685800">
              <a:buSzPct val="100000"/>
              <a:buFont typeface="Arial"/>
              <a:buChar char="•"/>
              <a:defRPr sz="2800">
                <a:latin typeface="Arial"/>
                <a:ea typeface="Arial"/>
                <a:cs typeface="Arial"/>
                <a:sym typeface="Arial"/>
              </a:defRPr>
            </a:pPr>
            <a:endParaRPr dirty="0"/>
          </a:p>
          <a:p>
            <a:pPr indent="228600" defTabSz="685800">
              <a:defRPr sz="2800">
                <a:latin typeface="Arial"/>
                <a:ea typeface="Arial"/>
                <a:cs typeface="Arial"/>
                <a:sym typeface="Arial"/>
              </a:defRPr>
            </a:pP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Title 1"/>
          <p:cNvSpPr txBox="1">
            <a:spLocks noGrp="1"/>
          </p:cNvSpPr>
          <p:nvPr>
            <p:ph type="title"/>
          </p:nvPr>
        </p:nvSpPr>
        <p:spPr>
          <a:xfrm>
            <a:off x="390606" y="2953542"/>
            <a:ext cx="8229601" cy="871859"/>
          </a:xfrm>
          <a:prstGeom prst="rect">
            <a:avLst/>
          </a:prstGeom>
        </p:spPr>
        <p:txBody>
          <a:bodyPr/>
          <a:lstStyle/>
          <a:p>
            <a:r>
              <a:t>On the Modern Web</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4" name="Picture 3">
            <a:extLst>
              <a:ext uri="{FF2B5EF4-FFF2-40B4-BE49-F238E27FC236}">
                <a16:creationId xmlns:a16="http://schemas.microsoft.com/office/drawing/2014/main" id="{2C83EAA4-FC02-4E9C-A4B1-8C015EBB8B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762000"/>
            <a:ext cx="5562600" cy="5562600"/>
          </a:xfrm>
          <a:prstGeom prst="rect">
            <a:avLst/>
          </a:prstGeom>
        </p:spPr>
      </p:pic>
    </p:spTree>
    <p:extLst>
      <p:ext uri="{BB962C8B-B14F-4D97-AF65-F5344CB8AC3E}">
        <p14:creationId xmlns:p14="http://schemas.microsoft.com/office/powerpoint/2010/main" val="426964755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Title 1"/>
          <p:cNvSpPr txBox="1">
            <a:spLocks noGrp="1"/>
          </p:cNvSpPr>
          <p:nvPr>
            <p:ph type="title"/>
          </p:nvPr>
        </p:nvSpPr>
        <p:spPr>
          <a:xfrm>
            <a:off x="304799" y="-1"/>
            <a:ext cx="5470528" cy="653856"/>
          </a:xfrm>
          <a:prstGeom prst="rect">
            <a:avLst/>
          </a:prstGeom>
        </p:spPr>
        <p:txBody>
          <a:bodyPr/>
          <a:lstStyle/>
          <a:p>
            <a:r>
              <a:t>The “Magic” of YouTube</a:t>
            </a:r>
          </a:p>
        </p:txBody>
      </p:sp>
      <p:pic>
        <p:nvPicPr>
          <p:cNvPr id="520" name="Picture 3" descr="Picture 3"/>
          <p:cNvPicPr>
            <a:picLocks noChangeAspect="1"/>
          </p:cNvPicPr>
          <p:nvPr/>
        </p:nvPicPr>
        <p:blipFill>
          <a:blip r:embed="rId3">
            <a:extLst/>
          </a:blip>
          <a:stretch>
            <a:fillRect/>
          </a:stretch>
        </p:blipFill>
        <p:spPr>
          <a:xfrm>
            <a:off x="1143000" y="802186"/>
            <a:ext cx="7206085" cy="557366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Title 1"/>
          <p:cNvSpPr txBox="1">
            <a:spLocks noGrp="1"/>
          </p:cNvSpPr>
          <p:nvPr>
            <p:ph type="title"/>
          </p:nvPr>
        </p:nvSpPr>
        <p:spPr>
          <a:xfrm>
            <a:off x="304799" y="-1"/>
            <a:ext cx="5470528" cy="653856"/>
          </a:xfrm>
          <a:prstGeom prst="rect">
            <a:avLst/>
          </a:prstGeom>
        </p:spPr>
        <p:txBody>
          <a:bodyPr/>
          <a:lstStyle/>
          <a:p>
            <a:r>
              <a:t>Full-Stack Development</a:t>
            </a:r>
          </a:p>
        </p:txBody>
      </p:sp>
      <p:pic>
        <p:nvPicPr>
          <p:cNvPr id="525" name="Picture 4" descr="Picture 4"/>
          <p:cNvPicPr>
            <a:picLocks noChangeAspect="1"/>
          </p:cNvPicPr>
          <p:nvPr/>
        </p:nvPicPr>
        <p:blipFill>
          <a:blip r:embed="rId3">
            <a:extLst/>
          </a:blip>
          <a:srcRect l="2424" t="13635" r="3150" b="5247"/>
          <a:stretch>
            <a:fillRect/>
          </a:stretch>
        </p:blipFill>
        <p:spPr>
          <a:xfrm>
            <a:off x="57398" y="740473"/>
            <a:ext cx="8948716" cy="4212062"/>
          </a:xfrm>
          <a:prstGeom prst="rect">
            <a:avLst/>
          </a:prstGeom>
          <a:ln w="12700">
            <a:miter lim="400000"/>
          </a:ln>
        </p:spPr>
      </p:pic>
      <p:sp>
        <p:nvSpPr>
          <p:cNvPr id="526" name="Rectangle 5"/>
          <p:cNvSpPr/>
          <p:nvPr/>
        </p:nvSpPr>
        <p:spPr>
          <a:xfrm>
            <a:off x="-1" y="4923128"/>
            <a:ext cx="9155743" cy="1492316"/>
          </a:xfrm>
          <a:prstGeom prst="rect">
            <a:avLst/>
          </a:prstGeom>
          <a:solidFill>
            <a:srgbClr val="2E75B6"/>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527" name="Rectangle 6"/>
          <p:cNvSpPr txBox="1"/>
          <p:nvPr/>
        </p:nvSpPr>
        <p:spPr>
          <a:xfrm>
            <a:off x="179711" y="5022270"/>
            <a:ext cx="8796317" cy="95943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42900" indent="-342900">
              <a:buSzPct val="100000"/>
              <a:buFont typeface="Arial"/>
              <a:buChar char="•"/>
              <a:defRPr sz="2000">
                <a:solidFill>
                  <a:srgbClr val="FFFFFF"/>
                </a:solidFill>
                <a:latin typeface="Arial"/>
                <a:ea typeface="Arial"/>
                <a:cs typeface="Arial"/>
                <a:sym typeface="Arial"/>
              </a:defRPr>
            </a:pPr>
            <a:r>
              <a:t>In modern </a:t>
            </a:r>
            <a:r>
              <a:rPr b="1"/>
              <a:t>web apps, </a:t>
            </a:r>
            <a:r>
              <a:t>there’s a constant back-and-forth communication between two key components: the visuals displayed on the user’s browser (</a:t>
            </a:r>
            <a:r>
              <a:rPr b="1"/>
              <a:t>frontend) </a:t>
            </a:r>
            <a:r>
              <a:t>and the data and logic stored on the server (</a:t>
            </a:r>
            <a:r>
              <a:rPr b="1"/>
              <a:t>backend).</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Title 1"/>
          <p:cNvSpPr txBox="1">
            <a:spLocks noGrp="1"/>
          </p:cNvSpPr>
          <p:nvPr>
            <p:ph type="title"/>
          </p:nvPr>
        </p:nvSpPr>
        <p:spPr>
          <a:xfrm>
            <a:off x="304799" y="-1"/>
            <a:ext cx="5470528" cy="653856"/>
          </a:xfrm>
          <a:prstGeom prst="rect">
            <a:avLst/>
          </a:prstGeom>
        </p:spPr>
        <p:txBody>
          <a:bodyPr/>
          <a:lstStyle/>
          <a:p>
            <a:r>
              <a:t>Full-Stack Development</a:t>
            </a:r>
          </a:p>
        </p:txBody>
      </p:sp>
      <p:pic>
        <p:nvPicPr>
          <p:cNvPr id="532" name="Picture 4" descr="Picture 4"/>
          <p:cNvPicPr>
            <a:picLocks noChangeAspect="1"/>
          </p:cNvPicPr>
          <p:nvPr/>
        </p:nvPicPr>
        <p:blipFill>
          <a:blip r:embed="rId3">
            <a:extLst/>
          </a:blip>
          <a:srcRect l="2424" t="13635" r="3150" b="5247"/>
          <a:stretch>
            <a:fillRect/>
          </a:stretch>
        </p:blipFill>
        <p:spPr>
          <a:xfrm>
            <a:off x="57398" y="740473"/>
            <a:ext cx="8948716" cy="4212062"/>
          </a:xfrm>
          <a:prstGeom prst="rect">
            <a:avLst/>
          </a:prstGeom>
          <a:ln w="12700">
            <a:miter lim="400000"/>
          </a:ln>
        </p:spPr>
      </p:pic>
      <p:sp>
        <p:nvSpPr>
          <p:cNvPr id="533" name="Rectangle 5"/>
          <p:cNvSpPr/>
          <p:nvPr/>
        </p:nvSpPr>
        <p:spPr>
          <a:xfrm>
            <a:off x="-2" y="4953000"/>
            <a:ext cx="9155743" cy="1492316"/>
          </a:xfrm>
          <a:prstGeom prst="rect">
            <a:avLst/>
          </a:prstGeom>
          <a:solidFill>
            <a:srgbClr val="2E75B6"/>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534" name="Rectangle 7"/>
          <p:cNvSpPr txBox="1"/>
          <p:nvPr/>
        </p:nvSpPr>
        <p:spPr>
          <a:xfrm>
            <a:off x="173841" y="5181600"/>
            <a:ext cx="8796317" cy="95943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42900" indent="-342900">
              <a:buSzPct val="100000"/>
              <a:buFont typeface="Arial"/>
              <a:buChar char="•"/>
              <a:defRPr sz="2000" b="1">
                <a:solidFill>
                  <a:srgbClr val="FFFFFF"/>
                </a:solidFill>
                <a:latin typeface="Arial"/>
                <a:ea typeface="Arial"/>
                <a:cs typeface="Arial"/>
                <a:sym typeface="Arial"/>
              </a:defRPr>
            </a:pPr>
            <a:r>
              <a:t>Full-Stack Development </a:t>
            </a:r>
            <a:r>
              <a:rPr b="0"/>
              <a:t>is the concept of building </a:t>
            </a:r>
            <a:r>
              <a:rPr i="1" u="sng"/>
              <a:t>every</a:t>
            </a:r>
            <a:r>
              <a:rPr b="0" i="1"/>
              <a:t> </a:t>
            </a:r>
            <a:r>
              <a:rPr b="0"/>
              <a:t>aspect of the web application – from the visuals and interactions, to the data transfer and processing.</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55" name="Shape 70"/>
          <p:cNvSpPr txBox="1"/>
          <p:nvPr/>
        </p:nvSpPr>
        <p:spPr>
          <a:xfrm>
            <a:off x="0" y="1041306"/>
            <a:ext cx="3079750" cy="2026067"/>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2000" dirty="0">
                <a:latin typeface="Arial" panose="02080604020202020204" charset="0"/>
                <a:ea typeface="Roboto" pitchFamily="2" charset="0"/>
                <a:cs typeface="Arial" panose="02080604020202020204" charset="0"/>
              </a:rPr>
              <a:t>HTML</a:t>
            </a:r>
          </a:p>
          <a:p>
            <a:pPr marL="685800" indent="-457200">
              <a:spcBef>
                <a:spcPts val="0"/>
              </a:spcBef>
            </a:pPr>
            <a:r>
              <a:rPr lang="en-GB" altLang="en-GB" sz="2000" dirty="0">
                <a:latin typeface="Arial" panose="02080604020202020204" charset="0"/>
                <a:ea typeface="Roboto" pitchFamily="2" charset="0"/>
                <a:cs typeface="Arial" panose="02080604020202020204" charset="0"/>
              </a:rPr>
              <a:t>CSS</a:t>
            </a:r>
          </a:p>
          <a:p>
            <a:pPr marL="685800" indent="-457200">
              <a:spcBef>
                <a:spcPts val="0"/>
              </a:spcBef>
            </a:pPr>
            <a:r>
              <a:rPr lang="en-US" sz="2000" dirty="0">
                <a:latin typeface="Arial" panose="02080604020202020204" charset="0"/>
                <a:ea typeface="Roboto" pitchFamily="2" charset="0"/>
                <a:cs typeface="Arial" panose="02080604020202020204" charset="0"/>
              </a:rPr>
              <a:t>JavaScript</a:t>
            </a:r>
            <a:endParaRPr lang="en-GB" altLang="en-GB" sz="2000" dirty="0">
              <a:latin typeface="Arial" panose="02080604020202020204" charset="0"/>
              <a:ea typeface="Roboto" pitchFamily="2" charset="0"/>
              <a:cs typeface="Arial" panose="02080604020202020204" charset="0"/>
            </a:endParaRPr>
          </a:p>
          <a:p>
            <a:pPr marL="685800" indent="-457200">
              <a:spcBef>
                <a:spcPts val="0"/>
              </a:spcBef>
            </a:pPr>
            <a:r>
              <a:rPr lang="en-US" sz="2000" dirty="0">
                <a:latin typeface="Arial" panose="02080604020202020204" charset="0"/>
                <a:ea typeface="Roboto" pitchFamily="2" charset="0"/>
                <a:cs typeface="Arial" panose="02080604020202020204" charset="0"/>
              </a:rPr>
              <a:t>jQuery</a:t>
            </a:r>
            <a:endParaRPr lang="en-GB" altLang="en-GB" sz="2000" dirty="0">
              <a:latin typeface="Arial" panose="02080604020202020204" charset="0"/>
              <a:ea typeface="Roboto" pitchFamily="2" charset="0"/>
              <a:cs typeface="Arial" panose="02080604020202020204" charset="0"/>
            </a:endParaRPr>
          </a:p>
          <a:p>
            <a:pPr marL="685800" indent="-457200">
              <a:spcBef>
                <a:spcPts val="0"/>
              </a:spcBef>
            </a:pPr>
            <a:r>
              <a:rPr lang="en-GB" altLang="en-GB" sz="2000" dirty="0">
                <a:latin typeface="Arial" panose="02080604020202020204" charset="0"/>
                <a:ea typeface="Roboto" pitchFamily="2" charset="0"/>
                <a:cs typeface="Arial" panose="02080604020202020204" charset="0"/>
              </a:rPr>
              <a:t>Bootstrap</a:t>
            </a:r>
          </a:p>
          <a:p>
            <a:pPr marL="685800" indent="-457200">
              <a:spcBef>
                <a:spcPts val="0"/>
              </a:spcBef>
            </a:pPr>
            <a:r>
              <a:rPr lang="en-GB" altLang="en-GB" sz="2000" dirty="0">
                <a:latin typeface="Arial" panose="02080604020202020204" charset="0"/>
                <a:ea typeface="Roboto" pitchFamily="2" charset="0"/>
                <a:cs typeface="Arial" panose="02080604020202020204" charset="0"/>
              </a:rPr>
              <a:t>SEO</a:t>
            </a:r>
          </a:p>
        </p:txBody>
      </p:sp>
      <p:sp>
        <p:nvSpPr>
          <p:cNvPr id="56" name="Shape 70"/>
          <p:cNvSpPr txBox="1"/>
          <p:nvPr/>
        </p:nvSpPr>
        <p:spPr>
          <a:xfrm>
            <a:off x="2896001" y="1028449"/>
            <a:ext cx="1920875" cy="135478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2000" dirty="0" err="1">
                <a:latin typeface="Arial" panose="02080604020202020204" charset="0"/>
                <a:ea typeface="Roboto" pitchFamily="2" charset="0"/>
                <a:cs typeface="Arial" panose="02080604020202020204" charset="0"/>
              </a:rPr>
              <a:t>Heroku</a:t>
            </a:r>
            <a:endParaRPr lang="en-GB" altLang="en-GB" sz="2000" dirty="0">
              <a:latin typeface="Arial" panose="02080604020202020204" charset="0"/>
              <a:ea typeface="Roboto" pitchFamily="2" charset="0"/>
              <a:cs typeface="Arial" panose="02080604020202020204" charset="0"/>
            </a:endParaRPr>
          </a:p>
          <a:p>
            <a:pPr marL="685800" indent="-457200">
              <a:spcBef>
                <a:spcPts val="0"/>
              </a:spcBef>
            </a:pPr>
            <a:r>
              <a:rPr lang="en-GB" altLang="en-GB" sz="2000" dirty="0">
                <a:latin typeface="Arial" panose="02080604020202020204" charset="0"/>
                <a:ea typeface="Roboto" pitchFamily="2" charset="0"/>
                <a:cs typeface="Arial" panose="02080604020202020204" charset="0"/>
              </a:rPr>
              <a:t>Git</a:t>
            </a:r>
          </a:p>
          <a:p>
            <a:pPr marL="685800" indent="-457200">
              <a:spcBef>
                <a:spcPts val="0"/>
              </a:spcBef>
            </a:pPr>
            <a:r>
              <a:rPr lang="en-GB" altLang="en-GB" sz="2000" dirty="0">
                <a:latin typeface="Arial" panose="02080604020202020204" charset="0"/>
                <a:ea typeface="Roboto" pitchFamily="2" charset="0"/>
                <a:cs typeface="Arial" panose="02080604020202020204" charset="0"/>
              </a:rPr>
              <a:t>GitHub</a:t>
            </a:r>
          </a:p>
        </p:txBody>
      </p:sp>
      <p:sp>
        <p:nvSpPr>
          <p:cNvPr id="57" name="Shape 70"/>
          <p:cNvSpPr txBox="1"/>
          <p:nvPr/>
        </p:nvSpPr>
        <p:spPr>
          <a:xfrm>
            <a:off x="0" y="3754837"/>
            <a:ext cx="3962401" cy="1828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2000" dirty="0">
                <a:latin typeface="Arial" panose="02080604020202020204" charset="0"/>
                <a:ea typeface="Roboto" pitchFamily="2" charset="0"/>
                <a:cs typeface="Arial" panose="02080604020202020204" charset="0"/>
              </a:rPr>
              <a:t>APIs (Consuming)</a:t>
            </a:r>
          </a:p>
          <a:p>
            <a:pPr marL="685800" indent="-457200">
              <a:spcBef>
                <a:spcPts val="0"/>
              </a:spcBef>
            </a:pPr>
            <a:r>
              <a:rPr lang="en-GB" altLang="en-GB" sz="2000" dirty="0">
                <a:latin typeface="Arial" panose="02080604020202020204" charset="0"/>
                <a:ea typeface="Roboto" pitchFamily="2" charset="0"/>
                <a:cs typeface="Arial" panose="02080604020202020204" charset="0"/>
              </a:rPr>
              <a:t>JSON</a:t>
            </a:r>
          </a:p>
          <a:p>
            <a:pPr marL="685800" indent="-457200">
              <a:spcBef>
                <a:spcPts val="0"/>
              </a:spcBef>
            </a:pPr>
            <a:r>
              <a:rPr lang="en-GB" altLang="en-GB" sz="2000" dirty="0">
                <a:latin typeface="Arial" panose="02080604020202020204" charset="0"/>
                <a:ea typeface="Roboto" pitchFamily="2" charset="0"/>
                <a:cs typeface="Arial" panose="02080604020202020204" charset="0"/>
              </a:rPr>
              <a:t>AJAX</a:t>
            </a:r>
          </a:p>
          <a:p>
            <a:pPr marL="685800" indent="-457200">
              <a:spcBef>
                <a:spcPts val="0"/>
              </a:spcBef>
            </a:pPr>
            <a:r>
              <a:rPr lang="en-US" sz="2000" dirty="0">
                <a:latin typeface="Arial" panose="02080604020202020204" charset="0"/>
                <a:ea typeface="Roboto" pitchFamily="2" charset="0"/>
                <a:cs typeface="Arial" panose="02080604020202020204" charset="0"/>
              </a:rPr>
              <a:t>Real Time </a:t>
            </a:r>
            <a:r>
              <a:rPr lang="en-GB" altLang="en-GB" sz="2000" dirty="0">
                <a:latin typeface="Arial" panose="02080604020202020204" charset="0"/>
                <a:ea typeface="Roboto" pitchFamily="2" charset="0"/>
                <a:cs typeface="Arial" panose="02080604020202020204" charset="0"/>
              </a:rPr>
              <a:t>Cloud </a:t>
            </a:r>
            <a:r>
              <a:rPr lang="en-US" sz="2000" dirty="0">
                <a:latin typeface="Arial" panose="02080604020202020204" charset="0"/>
                <a:ea typeface="Roboto" pitchFamily="2" charset="0"/>
                <a:cs typeface="Arial" panose="02080604020202020204" charset="0"/>
              </a:rPr>
              <a:t>Database </a:t>
            </a:r>
            <a:r>
              <a:rPr lang="en-GB" altLang="en-GB" sz="2000" dirty="0">
                <a:latin typeface="Arial" panose="02080604020202020204" charset="0"/>
                <a:ea typeface="Roboto" pitchFamily="2" charset="0"/>
                <a:cs typeface="Arial" panose="02080604020202020204" charset="0"/>
              </a:rPr>
              <a:t>via </a:t>
            </a:r>
            <a:r>
              <a:rPr lang="en-US" sz="2000" dirty="0">
                <a:latin typeface="Arial" panose="02080604020202020204" charset="0"/>
                <a:ea typeface="Roboto" pitchFamily="2" charset="0"/>
                <a:cs typeface="Arial" panose="02080604020202020204" charset="0"/>
              </a:rPr>
              <a:t>Firebase</a:t>
            </a:r>
            <a:endParaRPr lang="en-GB" altLang="en-GB" sz="2000" dirty="0">
              <a:latin typeface="Arial" panose="02080604020202020204" charset="0"/>
              <a:ea typeface="Roboto" pitchFamily="2" charset="0"/>
              <a:cs typeface="Arial" panose="02080604020202020204" charset="0"/>
            </a:endParaRPr>
          </a:p>
        </p:txBody>
      </p:sp>
      <p:sp>
        <p:nvSpPr>
          <p:cNvPr id="58" name="Shape 70"/>
          <p:cNvSpPr txBox="1"/>
          <p:nvPr/>
        </p:nvSpPr>
        <p:spPr>
          <a:xfrm>
            <a:off x="5101131" y="1011637"/>
            <a:ext cx="3841750" cy="27432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2000" dirty="0">
                <a:latin typeface="Arial" panose="02080604020202020204" charset="0"/>
                <a:ea typeface="Roboto" pitchFamily="2" charset="0"/>
                <a:cs typeface="Arial" panose="02080604020202020204" charset="0"/>
              </a:rPr>
              <a:t>Templating Engines</a:t>
            </a:r>
          </a:p>
          <a:p>
            <a:pPr marL="685800" indent="-457200">
              <a:spcBef>
                <a:spcPts val="0"/>
              </a:spcBef>
            </a:pPr>
            <a:r>
              <a:rPr lang="en-GB" altLang="en-GB" sz="2000" dirty="0">
                <a:latin typeface="Arial" panose="02080604020202020204" charset="0"/>
                <a:ea typeface="Roboto" pitchFamily="2" charset="0"/>
                <a:cs typeface="Arial" panose="02080604020202020204" charset="0"/>
              </a:rPr>
              <a:t>Sessions</a:t>
            </a:r>
          </a:p>
          <a:p>
            <a:pPr marL="685800" indent="-457200">
              <a:spcBef>
                <a:spcPts val="0"/>
              </a:spcBef>
            </a:pPr>
            <a:r>
              <a:rPr lang="en-US" sz="2000" dirty="0">
                <a:latin typeface="Arial" panose="02080604020202020204" charset="0"/>
                <a:ea typeface="Roboto" pitchFamily="2" charset="0"/>
                <a:cs typeface="Arial" panose="02080604020202020204" charset="0"/>
              </a:rPr>
              <a:t>Writing tests</a:t>
            </a:r>
          </a:p>
          <a:p>
            <a:pPr marL="685800" indent="-457200">
              <a:spcBef>
                <a:spcPts val="0"/>
              </a:spcBef>
            </a:pPr>
            <a:r>
              <a:rPr lang="en-US" sz="2000" dirty="0" err="1">
                <a:latin typeface="Arial" panose="02080604020202020204" charset="0"/>
                <a:ea typeface="Roboto" pitchFamily="2" charset="0"/>
                <a:cs typeface="Arial" panose="02080604020202020204" charset="0"/>
              </a:rPr>
              <a:t>Node.js</a:t>
            </a:r>
            <a:endParaRPr lang="en-US" sz="2000" dirty="0">
              <a:latin typeface="Arial" panose="02080604020202020204" charset="0"/>
              <a:ea typeface="Roboto" pitchFamily="2" charset="0"/>
              <a:cs typeface="Arial" panose="02080604020202020204" charset="0"/>
            </a:endParaRPr>
          </a:p>
          <a:p>
            <a:pPr marL="685800" indent="-457200">
              <a:spcBef>
                <a:spcPts val="0"/>
              </a:spcBef>
            </a:pPr>
            <a:r>
              <a:rPr lang="en-GB" altLang="en-GB" sz="2000" dirty="0" err="1">
                <a:latin typeface="Arial" panose="02080604020202020204" charset="0"/>
                <a:ea typeface="Roboto" pitchFamily="2" charset="0"/>
                <a:cs typeface="Arial" panose="02080604020202020204" charset="0"/>
              </a:rPr>
              <a:t>Express.js</a:t>
            </a:r>
            <a:endParaRPr lang="en-GB" altLang="en-GB" sz="2000" dirty="0">
              <a:latin typeface="Arial" panose="02080604020202020204" charset="0"/>
              <a:ea typeface="Roboto" pitchFamily="2" charset="0"/>
              <a:cs typeface="Arial" panose="02080604020202020204" charset="0"/>
            </a:endParaRPr>
          </a:p>
          <a:p>
            <a:pPr marL="685800" indent="-457200">
              <a:spcBef>
                <a:spcPts val="0"/>
              </a:spcBef>
            </a:pPr>
            <a:r>
              <a:rPr lang="en-US" sz="2000" dirty="0">
                <a:latin typeface="Arial" panose="02080604020202020204" charset="0"/>
                <a:ea typeface="Roboto" pitchFamily="2" charset="0"/>
                <a:cs typeface="Arial" panose="02080604020202020204" charset="0"/>
              </a:rPr>
              <a:t>Creating APIs</a:t>
            </a:r>
          </a:p>
          <a:p>
            <a:pPr marL="685800" indent="-457200">
              <a:spcBef>
                <a:spcPts val="0"/>
              </a:spcBef>
            </a:pPr>
            <a:r>
              <a:rPr lang="en-GB" altLang="en-GB" sz="2000" dirty="0">
                <a:latin typeface="Arial" panose="02080604020202020204" charset="0"/>
                <a:ea typeface="Roboto" pitchFamily="2" charset="0"/>
                <a:cs typeface="Arial" panose="02080604020202020204" charset="0"/>
              </a:rPr>
              <a:t>MVC</a:t>
            </a:r>
          </a:p>
          <a:p>
            <a:pPr marL="685800" indent="-457200">
              <a:spcBef>
                <a:spcPts val="0"/>
              </a:spcBef>
            </a:pPr>
            <a:r>
              <a:rPr lang="en-GB" altLang="en-GB" sz="2000" dirty="0">
                <a:latin typeface="Arial" panose="02080604020202020204" charset="0"/>
                <a:ea typeface="Roboto" pitchFamily="2" charset="0"/>
                <a:cs typeface="Arial" panose="02080604020202020204" charset="0"/>
              </a:rPr>
              <a:t>User Authentication</a:t>
            </a:r>
            <a:endParaRPr lang="en-US" sz="2000" dirty="0">
              <a:latin typeface="Arial" panose="02080604020202020204" charset="0"/>
              <a:ea typeface="Roboto" pitchFamily="2" charset="0"/>
              <a:cs typeface="Arial" panose="02080604020202020204" charset="0"/>
            </a:endParaRPr>
          </a:p>
          <a:p>
            <a:pPr marL="685800" indent="-457200">
              <a:spcBef>
                <a:spcPts val="0"/>
              </a:spcBef>
            </a:pPr>
            <a:r>
              <a:rPr lang="en-US" sz="2000" dirty="0">
                <a:latin typeface="Arial" panose="02080604020202020204" charset="0"/>
                <a:ea typeface="Roboto" pitchFamily="2" charset="0"/>
                <a:cs typeface="Arial" panose="02080604020202020204" charset="0"/>
              </a:rPr>
              <a:t>ORM (</a:t>
            </a:r>
            <a:r>
              <a:rPr lang="en-US" sz="2000" dirty="0" err="1">
                <a:latin typeface="Arial" panose="02080604020202020204" charset="0"/>
                <a:ea typeface="Roboto" pitchFamily="2" charset="0"/>
                <a:cs typeface="Arial" panose="02080604020202020204" charset="0"/>
              </a:rPr>
              <a:t>Sequelize</a:t>
            </a:r>
            <a:r>
              <a:rPr lang="en-US" sz="2000" dirty="0">
                <a:latin typeface="Arial" panose="02080604020202020204" charset="0"/>
                <a:ea typeface="Roboto" pitchFamily="2" charset="0"/>
                <a:cs typeface="Arial" panose="02080604020202020204" charset="0"/>
              </a:rPr>
              <a:t>)</a:t>
            </a:r>
          </a:p>
        </p:txBody>
      </p:sp>
      <p:sp>
        <p:nvSpPr>
          <p:cNvPr id="59" name="Shape 70"/>
          <p:cNvSpPr txBox="1"/>
          <p:nvPr/>
        </p:nvSpPr>
        <p:spPr>
          <a:xfrm>
            <a:off x="2940592" y="2832132"/>
            <a:ext cx="2130158"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2000" dirty="0">
                <a:latin typeface="Arial" panose="02080604020202020204" charset="0"/>
                <a:ea typeface="Roboto" pitchFamily="2" charset="0"/>
                <a:cs typeface="Arial" panose="02080604020202020204" charset="0"/>
              </a:rPr>
              <a:t>MySQL</a:t>
            </a:r>
          </a:p>
          <a:p>
            <a:pPr marL="685800" indent="-457200">
              <a:spcBef>
                <a:spcPts val="0"/>
              </a:spcBef>
            </a:pPr>
            <a:r>
              <a:rPr lang="en-GB" altLang="en-GB" sz="2000" dirty="0">
                <a:latin typeface="Arial" panose="02080604020202020204" charset="0"/>
                <a:ea typeface="Roboto" pitchFamily="2" charset="0"/>
                <a:cs typeface="Arial" panose="02080604020202020204" charset="0"/>
              </a:rPr>
              <a:t>MongoDB</a:t>
            </a:r>
          </a:p>
        </p:txBody>
      </p:sp>
      <p:sp>
        <p:nvSpPr>
          <p:cNvPr id="60" name="Shape 70"/>
          <p:cNvSpPr txBox="1"/>
          <p:nvPr/>
        </p:nvSpPr>
        <p:spPr>
          <a:xfrm>
            <a:off x="5070750" y="4460435"/>
            <a:ext cx="3049242"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endParaRPr lang="en-US" sz="2000" dirty="0">
              <a:latin typeface="Arial" panose="02080604020202020204" charset="0"/>
              <a:ea typeface="Roboto" pitchFamily="2" charset="0"/>
              <a:cs typeface="Arial" panose="02080604020202020204" charset="0"/>
            </a:endParaRPr>
          </a:p>
          <a:p>
            <a:pPr marL="685800" indent="-457200">
              <a:spcBef>
                <a:spcPts val="0"/>
              </a:spcBef>
            </a:pPr>
            <a:endParaRPr lang="en-US" sz="2000" dirty="0">
              <a:latin typeface="Arial" panose="02080604020202020204" charset="0"/>
              <a:ea typeface="Roboto" pitchFamily="2" charset="0"/>
              <a:cs typeface="Arial" panose="02080604020202020204" charset="0"/>
            </a:endParaRPr>
          </a:p>
          <a:p>
            <a:pPr marL="685800" indent="-457200">
              <a:spcBef>
                <a:spcPts val="0"/>
              </a:spcBef>
            </a:pPr>
            <a:r>
              <a:rPr lang="en-GB" altLang="en-GB" sz="2000" dirty="0">
                <a:latin typeface="Arial" panose="02080604020202020204" charset="0"/>
                <a:ea typeface="Roboto" pitchFamily="2" charset="0"/>
                <a:cs typeface="Arial" panose="02080604020202020204" charset="0"/>
              </a:rPr>
              <a:t>Algorithms</a:t>
            </a:r>
          </a:p>
          <a:p>
            <a:pPr marL="685800" indent="-457200">
              <a:spcBef>
                <a:spcPts val="0"/>
              </a:spcBef>
            </a:pPr>
            <a:r>
              <a:rPr lang="en-GB" altLang="en-GB" sz="2000" dirty="0">
                <a:latin typeface="Arial" panose="02080604020202020204" charset="0"/>
                <a:ea typeface="Roboto" pitchFamily="2" charset="0"/>
                <a:cs typeface="Arial" panose="02080604020202020204" charset="0"/>
              </a:rPr>
              <a:t>Design Patterns</a:t>
            </a:r>
          </a:p>
        </p:txBody>
      </p:sp>
      <p:sp>
        <p:nvSpPr>
          <p:cNvPr id="61" name="Shape 70"/>
          <p:cNvSpPr txBox="1"/>
          <p:nvPr/>
        </p:nvSpPr>
        <p:spPr>
          <a:xfrm>
            <a:off x="464904" y="3349346"/>
            <a:ext cx="230505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API Interaction</a:t>
            </a:r>
          </a:p>
        </p:txBody>
      </p:sp>
      <p:sp>
        <p:nvSpPr>
          <p:cNvPr id="62" name="Shape 70"/>
          <p:cNvSpPr txBox="1"/>
          <p:nvPr/>
        </p:nvSpPr>
        <p:spPr>
          <a:xfrm>
            <a:off x="3382673" y="2471504"/>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Databases</a:t>
            </a:r>
          </a:p>
        </p:txBody>
      </p:sp>
      <p:sp>
        <p:nvSpPr>
          <p:cNvPr id="63" name="Shape 70"/>
          <p:cNvSpPr txBox="1"/>
          <p:nvPr/>
        </p:nvSpPr>
        <p:spPr>
          <a:xfrm>
            <a:off x="5504959" y="4708441"/>
            <a:ext cx="2592042"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CS Fundamentals </a:t>
            </a:r>
          </a:p>
        </p:txBody>
      </p:sp>
      <p:sp>
        <p:nvSpPr>
          <p:cNvPr id="64" name="Shape 70"/>
          <p:cNvSpPr txBox="1"/>
          <p:nvPr/>
        </p:nvSpPr>
        <p:spPr>
          <a:xfrm>
            <a:off x="438460" y="5554332"/>
            <a:ext cx="390494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Cutting Edge Development</a:t>
            </a:r>
          </a:p>
        </p:txBody>
      </p:sp>
      <p:sp>
        <p:nvSpPr>
          <p:cNvPr id="65" name="Shape 70"/>
          <p:cNvSpPr txBox="1"/>
          <p:nvPr/>
        </p:nvSpPr>
        <p:spPr>
          <a:xfrm>
            <a:off x="1676400" y="5867400"/>
            <a:ext cx="1773681" cy="388803"/>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marR="0" lvl="0" indent="-457200" defTabSz="914400" eaLnBrk="1" latinLnBrk="0" hangingPunct="1">
              <a:lnSpc>
                <a:spcPct val="100000"/>
              </a:lnSpc>
              <a:spcBef>
                <a:spcPts val="0"/>
              </a:spcBef>
              <a:spcAft>
                <a:spcPts val="0"/>
              </a:spcAft>
              <a:buClrTx/>
              <a:buSzTx/>
              <a:buFontTx/>
              <a:buNone/>
              <a:defRPr/>
            </a:pPr>
            <a:endParaRPr lang="en-GB" altLang="en-GB" sz="2000" dirty="0">
              <a:latin typeface="Arial" panose="02080604020202020204" charset="0"/>
              <a:ea typeface="Roboto" pitchFamily="2" charset="0"/>
              <a:cs typeface="Arial" panose="02080604020202020204" charset="0"/>
            </a:endParaRPr>
          </a:p>
        </p:txBody>
      </p:sp>
      <p:sp>
        <p:nvSpPr>
          <p:cNvPr id="66" name="Shape 70"/>
          <p:cNvSpPr txBox="1"/>
          <p:nvPr/>
        </p:nvSpPr>
        <p:spPr>
          <a:xfrm>
            <a:off x="439688" y="634823"/>
            <a:ext cx="2181003"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The Browser</a:t>
            </a:r>
          </a:p>
        </p:txBody>
      </p:sp>
      <p:sp>
        <p:nvSpPr>
          <p:cNvPr id="67" name="Shape 70"/>
          <p:cNvSpPr txBox="1"/>
          <p:nvPr/>
        </p:nvSpPr>
        <p:spPr>
          <a:xfrm>
            <a:off x="3355059" y="634823"/>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Dev Tools</a:t>
            </a:r>
          </a:p>
        </p:txBody>
      </p:sp>
      <p:sp>
        <p:nvSpPr>
          <p:cNvPr id="68" name="Shape 70"/>
          <p:cNvSpPr txBox="1"/>
          <p:nvPr/>
        </p:nvSpPr>
        <p:spPr>
          <a:xfrm>
            <a:off x="5562982" y="609600"/>
            <a:ext cx="3522975"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US" sz="2000" b="1" u="sng" dirty="0">
                <a:latin typeface="Arial" panose="02080604020202020204" charset="0"/>
                <a:ea typeface="Roboto" pitchFamily="2" charset="0"/>
                <a:cs typeface="Arial" panose="02080604020202020204" charset="0"/>
              </a:rPr>
              <a:t>Server Side</a:t>
            </a:r>
            <a:endParaRPr lang="en-GB" altLang="en-GB" sz="2000" b="1" u="sng" dirty="0">
              <a:latin typeface="Arial" panose="02080604020202020204" charset="0"/>
              <a:ea typeface="Roboto" pitchFamily="2" charset="0"/>
              <a:cs typeface="Arial" panose="02080604020202020204" charset="0"/>
            </a:endParaRPr>
          </a:p>
        </p:txBody>
      </p:sp>
      <p:sp>
        <p:nvSpPr>
          <p:cNvPr id="72" name="Shape 70"/>
          <p:cNvSpPr txBox="1"/>
          <p:nvPr/>
        </p:nvSpPr>
        <p:spPr>
          <a:xfrm>
            <a:off x="-3208" y="5867400"/>
            <a:ext cx="2213008" cy="4821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US" sz="2000" dirty="0" err="1">
                <a:latin typeface="Arial" panose="02080604020202020204" charset="0"/>
                <a:ea typeface="Roboto" pitchFamily="2" charset="0"/>
                <a:cs typeface="Arial" panose="02080604020202020204" charset="0"/>
              </a:rPr>
              <a:t>React.js</a:t>
            </a:r>
            <a:endParaRPr lang="en-GB" altLang="en-GB" sz="2000" dirty="0">
              <a:latin typeface="Arial" panose="02080604020202020204" charset="0"/>
              <a:ea typeface="Roboto" pitchFamily="2" charset="0"/>
              <a:cs typeface="Arial" panose="02080604020202020204" charset="0"/>
            </a:endParaRPr>
          </a:p>
        </p:txBody>
      </p:sp>
    </p:spTree>
    <p:extLst>
      <p:ext uri="{BB962C8B-B14F-4D97-AF65-F5344CB8AC3E}">
        <p14:creationId xmlns:p14="http://schemas.microsoft.com/office/powerpoint/2010/main" val="329024024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Title 1"/>
          <p:cNvSpPr txBox="1">
            <a:spLocks noGrp="1"/>
          </p:cNvSpPr>
          <p:nvPr>
            <p:ph type="title"/>
          </p:nvPr>
        </p:nvSpPr>
        <p:spPr>
          <a:xfrm>
            <a:off x="304800" y="-1"/>
            <a:ext cx="6934200" cy="653856"/>
          </a:xfrm>
          <a:prstGeom prst="rect">
            <a:avLst/>
          </a:prstGeom>
        </p:spPr>
        <p:txBody>
          <a:bodyPr/>
          <a:lstStyle/>
          <a:p>
            <a:r>
              <a:t>Google Fu – The Most Important Skill of All</a:t>
            </a:r>
          </a:p>
        </p:txBody>
      </p:sp>
      <p:pic>
        <p:nvPicPr>
          <p:cNvPr id="557" name="Picture 2" descr="Picture 2"/>
          <p:cNvPicPr>
            <a:picLocks/>
          </p:cNvPicPr>
          <p:nvPr/>
        </p:nvPicPr>
        <p:blipFill>
          <a:blip r:embed="rId3">
            <a:extLst/>
          </a:blip>
          <a:stretch>
            <a:fillRect/>
          </a:stretch>
        </p:blipFill>
        <p:spPr>
          <a:xfrm>
            <a:off x="304799" y="838200"/>
            <a:ext cx="8662734" cy="4800600"/>
          </a:xfrm>
          <a:prstGeom prst="rect">
            <a:avLst/>
          </a:prstGeom>
          <a:ln w="12700">
            <a:miter lim="400000"/>
          </a:ln>
        </p:spPr>
      </p:pic>
      <p:sp>
        <p:nvSpPr>
          <p:cNvPr id="558" name="Rectangle 2"/>
          <p:cNvSpPr txBox="1"/>
          <p:nvPr/>
        </p:nvSpPr>
        <p:spPr>
          <a:xfrm>
            <a:off x="2667000" y="5638800"/>
            <a:ext cx="4396418" cy="609883"/>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b="1" u="sng">
                <a:solidFill>
                  <a:srgbClr val="0000FF"/>
                </a:solidFill>
                <a:uFill>
                  <a:solidFill>
                    <a:srgbClr val="0000FF"/>
                  </a:solidFill>
                </a:uFill>
                <a:latin typeface="Arial"/>
                <a:ea typeface="Arial"/>
                <a:cs typeface="Arial"/>
                <a:sym typeface="Arial"/>
                <a:hlinkClick r:id="rId4"/>
              </a:defRPr>
            </a:lvl1pPr>
          </a:lstStyle>
          <a:p>
            <a:pPr>
              <a:defRPr u="none">
                <a:solidFill>
                  <a:srgbClr val="000000"/>
                </a:solidFill>
                <a:uFillTx/>
              </a:defRPr>
            </a:pPr>
            <a:r>
              <a:rPr u="sng">
                <a:solidFill>
                  <a:srgbClr val="0000FF"/>
                </a:solidFill>
                <a:uFill>
                  <a:solidFill>
                    <a:srgbClr val="0000FF"/>
                  </a:solidFill>
                </a:uFill>
                <a:hlinkClick r:id="rId4"/>
              </a:rPr>
              <a:t>What is Google Fu?</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Title 1"/>
          <p:cNvSpPr txBox="1">
            <a:spLocks noGrp="1"/>
          </p:cNvSpPr>
          <p:nvPr>
            <p:ph type="title"/>
          </p:nvPr>
        </p:nvSpPr>
        <p:spPr>
          <a:xfrm>
            <a:off x="390606" y="2953542"/>
            <a:ext cx="8229601" cy="871859"/>
          </a:xfrm>
          <a:prstGeom prst="rect">
            <a:avLst/>
          </a:prstGeom>
        </p:spPr>
        <p:txBody>
          <a:bodyPr/>
          <a:lstStyle/>
          <a:p>
            <a:r>
              <a:t>Let’s Get Crackin!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 name="Title 1"/>
          <p:cNvSpPr txBox="1">
            <a:spLocks noGrp="1"/>
          </p:cNvSpPr>
          <p:nvPr>
            <p:ph type="title"/>
          </p:nvPr>
        </p:nvSpPr>
        <p:spPr>
          <a:xfrm>
            <a:off x="304799" y="-1"/>
            <a:ext cx="5470528" cy="653856"/>
          </a:xfrm>
          <a:prstGeom prst="rect">
            <a:avLst/>
          </a:prstGeom>
        </p:spPr>
        <p:txBody>
          <a:bodyPr/>
          <a:lstStyle/>
          <a:p>
            <a:r>
              <a:t>Intro to Console / Terminal</a:t>
            </a:r>
          </a:p>
        </p:txBody>
      </p:sp>
      <p:pic>
        <p:nvPicPr>
          <p:cNvPr id="565" name="Picture 4" descr="Picture 4"/>
          <p:cNvPicPr>
            <a:picLocks noChangeAspect="1"/>
          </p:cNvPicPr>
          <p:nvPr/>
        </p:nvPicPr>
        <p:blipFill>
          <a:blip r:embed="rId3">
            <a:extLst/>
          </a:blip>
          <a:stretch>
            <a:fillRect/>
          </a:stretch>
        </p:blipFill>
        <p:spPr>
          <a:xfrm>
            <a:off x="990600" y="847004"/>
            <a:ext cx="7620000" cy="5469195"/>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Title 1"/>
          <p:cNvSpPr txBox="1">
            <a:spLocks noGrp="1"/>
          </p:cNvSpPr>
          <p:nvPr>
            <p:ph type="title"/>
          </p:nvPr>
        </p:nvSpPr>
        <p:spPr>
          <a:xfrm>
            <a:off x="304799" y="-1"/>
            <a:ext cx="5470528" cy="653856"/>
          </a:xfrm>
          <a:prstGeom prst="rect">
            <a:avLst/>
          </a:prstGeom>
        </p:spPr>
        <p:txBody>
          <a:bodyPr/>
          <a:lstStyle/>
          <a:p>
            <a:r>
              <a:t>Your Goals...</a:t>
            </a:r>
          </a:p>
        </p:txBody>
      </p:sp>
      <p:sp>
        <p:nvSpPr>
          <p:cNvPr id="350" name="TextBox 10"/>
          <p:cNvSpPr txBox="1"/>
          <p:nvPr/>
        </p:nvSpPr>
        <p:spPr>
          <a:xfrm>
            <a:off x="4884899" y="838200"/>
            <a:ext cx="3458727" cy="769998"/>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4800" b="1" u="sng">
                <a:latin typeface="Arial"/>
                <a:ea typeface="Arial"/>
                <a:cs typeface="Arial"/>
                <a:sym typeface="Arial"/>
              </a:defRPr>
            </a:lvl1pPr>
          </a:lstStyle>
          <a:p>
            <a:r>
              <a:t>New Career</a:t>
            </a:r>
          </a:p>
        </p:txBody>
      </p:sp>
      <p:sp>
        <p:nvSpPr>
          <p:cNvPr id="351" name="TextBox 20"/>
          <p:cNvSpPr txBox="1"/>
          <p:nvPr/>
        </p:nvSpPr>
        <p:spPr>
          <a:xfrm>
            <a:off x="304800" y="1123516"/>
            <a:ext cx="4457959" cy="43707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b="1">
                <a:latin typeface="Arial"/>
                <a:ea typeface="Arial"/>
                <a:cs typeface="Arial"/>
                <a:sym typeface="Arial"/>
              </a:defRPr>
            </a:lvl1pPr>
          </a:lstStyle>
          <a:p>
            <a:r>
              <a:t>Basically 1000% of you said…</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9219" y="1792543"/>
            <a:ext cx="4206204" cy="418045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Title 1"/>
          <p:cNvSpPr txBox="1">
            <a:spLocks noGrp="1"/>
          </p:cNvSpPr>
          <p:nvPr>
            <p:ph type="title"/>
          </p:nvPr>
        </p:nvSpPr>
        <p:spPr>
          <a:xfrm>
            <a:off x="304799" y="-1"/>
            <a:ext cx="5470528" cy="653856"/>
          </a:xfrm>
          <a:prstGeom prst="rect">
            <a:avLst/>
          </a:prstGeom>
        </p:spPr>
        <p:txBody>
          <a:bodyPr/>
          <a:lstStyle/>
          <a:p>
            <a:r>
              <a:t>INSTRUCTOR DEMO</a:t>
            </a:r>
          </a:p>
        </p:txBody>
      </p:sp>
      <p:sp>
        <p:nvSpPr>
          <p:cNvPr id="570" name="Title 1"/>
          <p:cNvSpPr txBox="1"/>
          <p:nvPr/>
        </p:nvSpPr>
        <p:spPr>
          <a:xfrm>
            <a:off x="304800" y="1447800"/>
            <a:ext cx="8534400" cy="3429000"/>
          </a:xfrm>
          <a:prstGeom prst="rect">
            <a:avLst/>
          </a:prstGeom>
          <a:ln>
            <a:solidFill>
              <a:srgbClr val="5B9BD5"/>
            </a:solidFill>
          </a:ln>
          <a:extLst>
            <a:ext uri="{C572A759-6A51-4108-AA02-DFA0A04FC94B}">
              <ma14:wrappingTextBoxFlag xmlns:ma14="http://schemas.microsoft.com/office/mac/drawingml/2011/main" xmlns="" val="1"/>
            </a:ext>
          </a:extLst>
        </p:spPr>
        <p:txBody>
          <a:bodyPr lIns="45719" rIns="45719" anchor="ctr">
            <a:normAutofit/>
          </a:bodyPr>
          <a:lstStyle/>
          <a:p>
            <a:pPr algn="ctr" defTabSz="685800">
              <a:defRPr sz="3600" b="1" i="1">
                <a:latin typeface="Arial"/>
                <a:ea typeface="Arial"/>
                <a:cs typeface="Arial"/>
                <a:sym typeface="Arial"/>
              </a:defRPr>
            </a:pPr>
            <a:r>
              <a:rPr dirty="0"/>
              <a:t>Demo </a:t>
            </a:r>
            <a:endParaRPr sz="3300" dirty="0">
              <a:latin typeface="Calibri Light"/>
              <a:ea typeface="Calibri Light"/>
              <a:cs typeface="Calibri Light"/>
              <a:sym typeface="Calibri Light"/>
            </a:endParaRPr>
          </a:p>
          <a:p>
            <a:pPr algn="ctr" defTabSz="685800">
              <a:defRPr sz="3600" i="1">
                <a:latin typeface="Arial"/>
                <a:ea typeface="Arial"/>
                <a:cs typeface="Arial"/>
                <a:sym typeface="Arial"/>
              </a:defRPr>
            </a:pPr>
            <a:r>
              <a:rPr dirty="0"/>
              <a:t>(01-ConsoleCommands)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 name="Title 2"/>
          <p:cNvSpPr txBox="1">
            <a:spLocks noGrp="1"/>
          </p:cNvSpPr>
          <p:nvPr>
            <p:ph type="title"/>
          </p:nvPr>
        </p:nvSpPr>
        <p:spPr>
          <a:xfrm>
            <a:off x="304799" y="-1"/>
            <a:ext cx="5470528" cy="653856"/>
          </a:xfrm>
          <a:prstGeom prst="rect">
            <a:avLst/>
          </a:prstGeom>
        </p:spPr>
        <p:txBody>
          <a:bodyPr/>
          <a:lstStyle/>
          <a:p>
            <a:r>
              <a:t>&gt; YOUR TURN!</a:t>
            </a:r>
          </a:p>
        </p:txBody>
      </p:sp>
      <p:sp>
        <p:nvSpPr>
          <p:cNvPr id="575" name="Rectangle 7"/>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576" name="TextBox 8"/>
          <p:cNvSpPr txBox="1"/>
          <p:nvPr/>
        </p:nvSpPr>
        <p:spPr>
          <a:xfrm>
            <a:off x="304800" y="914399"/>
            <a:ext cx="8686800" cy="378565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000" b="1">
                <a:latin typeface="Arial"/>
                <a:ea typeface="Arial"/>
                <a:cs typeface="Arial"/>
                <a:sym typeface="Arial"/>
              </a:defRPr>
            </a:pPr>
            <a:r>
              <a:rPr dirty="0"/>
              <a:t>Assignment:</a:t>
            </a:r>
            <a:endParaRPr u="sng" dirty="0"/>
          </a:p>
          <a:p>
            <a:pPr marL="342900" indent="-342900">
              <a:buSzPct val="100000"/>
              <a:buFont typeface="Arial"/>
              <a:buChar char="•"/>
              <a:defRPr sz="2000">
                <a:latin typeface="Arial"/>
                <a:ea typeface="Arial"/>
                <a:cs typeface="Arial"/>
                <a:sym typeface="Arial"/>
              </a:defRPr>
            </a:pPr>
            <a:r>
              <a:rPr dirty="0"/>
              <a:t>Make a folder on your desktop named code.</a:t>
            </a:r>
          </a:p>
          <a:p>
            <a:pPr>
              <a:defRPr sz="2000" b="1">
                <a:latin typeface="Arial"/>
                <a:ea typeface="Arial"/>
                <a:cs typeface="Arial"/>
                <a:sym typeface="Arial"/>
              </a:defRPr>
            </a:pPr>
            <a:endParaRPr dirty="0"/>
          </a:p>
          <a:p>
            <a:pPr marL="342900" indent="-342900">
              <a:buSzPct val="100000"/>
              <a:buFont typeface="Arial"/>
              <a:buChar char="•"/>
              <a:defRPr sz="2000">
                <a:latin typeface="Arial"/>
                <a:ea typeface="Arial"/>
                <a:cs typeface="Arial"/>
                <a:sym typeface="Arial"/>
              </a:defRPr>
            </a:pPr>
            <a:r>
              <a:rPr dirty="0"/>
              <a:t>Put all of your code that you do inside of that folder.</a:t>
            </a:r>
          </a:p>
          <a:p>
            <a:pPr marL="342900" indent="-342900">
              <a:buSzPct val="100000"/>
              <a:buFont typeface="Arial"/>
              <a:buChar char="•"/>
              <a:defRPr sz="2000" b="1">
                <a:latin typeface="Arial"/>
                <a:ea typeface="Arial"/>
                <a:cs typeface="Arial"/>
                <a:sym typeface="Arial"/>
              </a:defRPr>
            </a:pPr>
            <a:endParaRPr dirty="0"/>
          </a:p>
          <a:p>
            <a:pPr>
              <a:defRPr sz="2000" b="1">
                <a:latin typeface="Arial"/>
                <a:ea typeface="Arial"/>
                <a:cs typeface="Arial"/>
                <a:sym typeface="Arial"/>
              </a:defRPr>
            </a:pPr>
            <a:r>
              <a:rPr dirty="0"/>
              <a:t>Best Practices:</a:t>
            </a:r>
          </a:p>
          <a:p>
            <a:pPr marL="342900" indent="-342900">
              <a:buSzPct val="100000"/>
              <a:buFont typeface="Arial"/>
              <a:buChar char="•"/>
              <a:defRPr sz="2000" b="1">
                <a:latin typeface="Arial"/>
                <a:ea typeface="Arial"/>
                <a:cs typeface="Arial"/>
                <a:sym typeface="Arial"/>
              </a:defRPr>
            </a:pPr>
            <a:endParaRPr dirty="0"/>
          </a:p>
          <a:p>
            <a:pPr marL="342900" indent="-342900">
              <a:buSzPct val="100000"/>
              <a:buFont typeface="Arial"/>
              <a:buChar char="•"/>
              <a:defRPr sz="2000">
                <a:latin typeface="Arial"/>
                <a:ea typeface="Arial"/>
                <a:cs typeface="Arial"/>
                <a:sym typeface="Arial"/>
              </a:defRPr>
            </a:pPr>
            <a:r>
              <a:rPr dirty="0"/>
              <a:t>Always use lowercase for folder and file names.</a:t>
            </a:r>
          </a:p>
          <a:p>
            <a:pPr marL="342900" indent="-342900">
              <a:buSzPct val="100000"/>
              <a:buFont typeface="Arial"/>
              <a:buChar char="•"/>
              <a:defRPr sz="2000">
                <a:latin typeface="Arial"/>
                <a:ea typeface="Arial"/>
                <a:cs typeface="Arial"/>
                <a:sym typeface="Arial"/>
              </a:defRPr>
            </a:pPr>
            <a:endParaRPr dirty="0"/>
          </a:p>
          <a:p>
            <a:pPr marL="342900" indent="-342900">
              <a:buSzPct val="100000"/>
              <a:buFont typeface="Arial"/>
              <a:buChar char="•"/>
              <a:defRPr sz="2000">
                <a:latin typeface="Arial"/>
                <a:ea typeface="Arial"/>
                <a:cs typeface="Arial"/>
                <a:sym typeface="Arial"/>
              </a:defRPr>
            </a:pPr>
            <a:r>
              <a:rPr dirty="0"/>
              <a:t>Never put in spaces in your folder and file names.</a:t>
            </a:r>
          </a:p>
          <a:p>
            <a:pPr marL="342900" indent="-342900">
              <a:buSzPct val="100000"/>
              <a:buFont typeface="Arial"/>
              <a:buChar char="•"/>
              <a:defRPr sz="2000">
                <a:latin typeface="Arial"/>
                <a:ea typeface="Arial"/>
                <a:cs typeface="Arial"/>
                <a:sym typeface="Arial"/>
              </a:defRPr>
            </a:pPr>
            <a:endParaRPr dirty="0"/>
          </a:p>
          <a:p>
            <a:pPr marL="342900" indent="-342900">
              <a:buSzPct val="100000"/>
              <a:buFont typeface="Arial"/>
              <a:buChar char="•"/>
              <a:defRPr sz="2000">
                <a:latin typeface="Arial"/>
                <a:ea typeface="Arial"/>
                <a:cs typeface="Arial"/>
                <a:sym typeface="Arial"/>
              </a:defRPr>
            </a:pPr>
            <a:r>
              <a:rPr dirty="0"/>
              <a:t>Use dashes</a:t>
            </a:r>
            <a:r>
              <a:rPr lang="en-US" dirty="0"/>
              <a:t> or underscores</a:t>
            </a:r>
            <a:r>
              <a:rPr dirty="0"/>
              <a:t> to separate.</a:t>
            </a:r>
          </a:p>
        </p:txBody>
      </p:sp>
      <p:sp>
        <p:nvSpPr>
          <p:cNvPr id="577" name="TextBox 4"/>
          <p:cNvSpPr txBox="1"/>
          <p:nvPr/>
        </p:nvSpPr>
        <p:spPr>
          <a:xfrm>
            <a:off x="2895600" y="124824"/>
            <a:ext cx="6096000" cy="35066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r">
              <a:defRPr b="1">
                <a:latin typeface="Arial"/>
                <a:ea typeface="Arial"/>
                <a:cs typeface="Arial"/>
                <a:sym typeface="Arial"/>
              </a:defRPr>
            </a:pPr>
            <a:r>
              <a:t>Activity: </a:t>
            </a:r>
            <a:r>
              <a:rPr b="0"/>
              <a:t>Get Situated </a:t>
            </a:r>
            <a:r>
              <a:t>|  Suggested Time: </a:t>
            </a:r>
            <a:r>
              <a:rPr b="0"/>
              <a:t>5 min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Title 2"/>
          <p:cNvSpPr txBox="1">
            <a:spLocks noGrp="1"/>
          </p:cNvSpPr>
          <p:nvPr>
            <p:ph type="title"/>
          </p:nvPr>
        </p:nvSpPr>
        <p:spPr>
          <a:xfrm>
            <a:off x="304799" y="-1"/>
            <a:ext cx="5470528" cy="653856"/>
          </a:xfrm>
          <a:prstGeom prst="rect">
            <a:avLst/>
          </a:prstGeom>
        </p:spPr>
        <p:txBody>
          <a:bodyPr/>
          <a:lstStyle/>
          <a:p>
            <a:r>
              <a:t>&gt; YOUR TURN!</a:t>
            </a:r>
          </a:p>
        </p:txBody>
      </p:sp>
      <p:sp>
        <p:nvSpPr>
          <p:cNvPr id="582" name="Rectangle 7"/>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583" name="TextBox 8"/>
          <p:cNvSpPr txBox="1"/>
          <p:nvPr/>
        </p:nvSpPr>
        <p:spPr>
          <a:xfrm>
            <a:off x="304800" y="914400"/>
            <a:ext cx="8686800" cy="504883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000" b="1">
                <a:latin typeface="Arial"/>
                <a:ea typeface="Arial"/>
                <a:cs typeface="Arial"/>
                <a:sym typeface="Arial"/>
              </a:defRPr>
            </a:pPr>
            <a:r>
              <a:rPr dirty="0"/>
              <a:t>Assignment:</a:t>
            </a:r>
          </a:p>
          <a:p>
            <a:pPr>
              <a:defRPr sz="2000">
                <a:latin typeface="Arial"/>
                <a:ea typeface="Arial"/>
                <a:cs typeface="Arial"/>
                <a:sym typeface="Arial"/>
              </a:defRPr>
            </a:pPr>
            <a:r>
              <a:rPr dirty="0"/>
              <a:t>From the Terminal / Console and using only the command line, create:</a:t>
            </a:r>
          </a:p>
          <a:p>
            <a:pPr>
              <a:defRPr sz="2000">
                <a:latin typeface="Arial"/>
                <a:ea typeface="Arial"/>
                <a:cs typeface="Arial"/>
                <a:sym typeface="Arial"/>
              </a:defRPr>
            </a:pPr>
            <a:endParaRPr dirty="0"/>
          </a:p>
          <a:p>
            <a:pPr marL="285750" indent="-285750">
              <a:buSzPct val="100000"/>
              <a:buFont typeface="Arial"/>
              <a:buChar char="•"/>
              <a:defRPr sz="2000">
                <a:latin typeface="Arial"/>
                <a:ea typeface="Arial"/>
                <a:cs typeface="Arial"/>
                <a:sym typeface="Arial"/>
              </a:defRPr>
            </a:pPr>
            <a:r>
              <a:rPr dirty="0"/>
              <a:t>A new folder with the name of first_day_stuff.</a:t>
            </a:r>
          </a:p>
          <a:p>
            <a:pPr marL="285750" indent="-285750">
              <a:buSzPct val="100000"/>
              <a:buFont typeface="Arial"/>
              <a:buChar char="•"/>
              <a:defRPr sz="2000">
                <a:latin typeface="Arial"/>
                <a:ea typeface="Arial"/>
                <a:cs typeface="Arial"/>
                <a:sym typeface="Arial"/>
              </a:defRPr>
            </a:pPr>
            <a:endParaRPr dirty="0"/>
          </a:p>
          <a:p>
            <a:pPr marL="285750" indent="-285750">
              <a:buSzPct val="100000"/>
              <a:buFont typeface="Arial"/>
              <a:buChar char="•"/>
              <a:defRPr sz="2000">
                <a:latin typeface="Arial"/>
                <a:ea typeface="Arial"/>
                <a:cs typeface="Arial"/>
                <a:sym typeface="Arial"/>
              </a:defRPr>
            </a:pPr>
            <a:r>
              <a:rPr dirty="0"/>
              <a:t>A new HTML file with the name of first_day.html.</a:t>
            </a:r>
          </a:p>
          <a:p>
            <a:pPr marL="285750" indent="-285750">
              <a:buSzPct val="100000"/>
              <a:buFont typeface="Arial"/>
              <a:buChar char="•"/>
              <a:defRPr sz="2000">
                <a:latin typeface="Arial"/>
                <a:ea typeface="Arial"/>
                <a:cs typeface="Arial"/>
                <a:sym typeface="Arial"/>
              </a:defRPr>
            </a:pPr>
            <a:endParaRPr dirty="0"/>
          </a:p>
          <a:p>
            <a:pPr marL="285750" indent="-285750">
              <a:buSzPct val="100000"/>
              <a:buFont typeface="Arial"/>
              <a:buChar char="•"/>
              <a:defRPr sz="2000">
                <a:latin typeface="Arial"/>
                <a:ea typeface="Arial"/>
                <a:cs typeface="Arial"/>
                <a:sym typeface="Arial"/>
              </a:defRPr>
            </a:pPr>
            <a:r>
              <a:rPr dirty="0"/>
              <a:t>Open the current folder containing the new HTML file.</a:t>
            </a:r>
          </a:p>
          <a:p>
            <a:pPr>
              <a:defRPr sz="2000">
                <a:latin typeface="Arial"/>
                <a:ea typeface="Arial"/>
                <a:cs typeface="Arial"/>
                <a:sym typeface="Arial"/>
              </a:defRPr>
            </a:pPr>
            <a:endParaRPr dirty="0"/>
          </a:p>
          <a:p>
            <a:pPr>
              <a:defRPr sz="2000" b="1">
                <a:latin typeface="Arial"/>
                <a:ea typeface="Arial"/>
                <a:cs typeface="Arial"/>
                <a:sym typeface="Arial"/>
              </a:defRPr>
            </a:pPr>
            <a:r>
              <a:rPr dirty="0"/>
              <a:t>Bonus:</a:t>
            </a:r>
          </a:p>
          <a:p>
            <a:pPr marL="285750" indent="-285750">
              <a:buSzPct val="100000"/>
              <a:buFont typeface="Arial"/>
              <a:buChar char="•"/>
              <a:defRPr sz="2000">
                <a:latin typeface="Arial"/>
                <a:ea typeface="Arial"/>
                <a:cs typeface="Arial"/>
                <a:sym typeface="Arial"/>
              </a:defRPr>
            </a:pPr>
            <a:r>
              <a:rPr dirty="0"/>
              <a:t>Create multiple directories/folders with the names one_folder and second_folder in one command.</a:t>
            </a:r>
          </a:p>
          <a:p>
            <a:pPr marL="285750" indent="-285750">
              <a:buSzPct val="100000"/>
              <a:buFont typeface="Arial"/>
              <a:buChar char="•"/>
              <a:defRPr sz="2000">
                <a:latin typeface="Arial"/>
                <a:ea typeface="Arial"/>
                <a:cs typeface="Arial"/>
                <a:sym typeface="Arial"/>
              </a:defRPr>
            </a:pPr>
            <a:endParaRPr dirty="0"/>
          </a:p>
          <a:p>
            <a:pPr marL="285750" indent="-285750">
              <a:buSzPct val="100000"/>
              <a:buFont typeface="Arial"/>
              <a:buChar char="•"/>
              <a:defRPr sz="2000">
                <a:latin typeface="Arial"/>
                <a:ea typeface="Arial"/>
                <a:cs typeface="Arial"/>
                <a:sym typeface="Arial"/>
              </a:defRPr>
            </a:pPr>
            <a:r>
              <a:rPr dirty="0"/>
              <a:t>Create multiple files with the names one.html and two.html in one command in the first_day_stuff directory.</a:t>
            </a:r>
          </a:p>
          <a:p>
            <a:pPr marL="285750" indent="-285750">
              <a:buSzPct val="100000"/>
              <a:buFont typeface="Arial"/>
              <a:buChar char="•"/>
              <a:defRPr sz="2000">
                <a:latin typeface="Arial"/>
                <a:ea typeface="Arial"/>
                <a:cs typeface="Arial"/>
                <a:sym typeface="Arial"/>
              </a:defRPr>
            </a:pPr>
            <a:endParaRPr dirty="0"/>
          </a:p>
        </p:txBody>
      </p:sp>
      <p:sp>
        <p:nvSpPr>
          <p:cNvPr id="584" name="TextBox 4"/>
          <p:cNvSpPr txBox="1"/>
          <p:nvPr/>
        </p:nvSpPr>
        <p:spPr>
          <a:xfrm>
            <a:off x="2895600" y="124824"/>
            <a:ext cx="6096000" cy="35066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r">
              <a:defRPr b="1">
                <a:latin typeface="Arial"/>
                <a:ea typeface="Arial"/>
                <a:cs typeface="Arial"/>
                <a:sym typeface="Arial"/>
              </a:defRPr>
            </a:pPr>
            <a:r>
              <a:t>Activity</a:t>
            </a:r>
            <a:r>
              <a:rPr b="0" i="1"/>
              <a:t>: </a:t>
            </a:r>
            <a:r>
              <a:rPr b="0"/>
              <a:t>Console Commands </a:t>
            </a:r>
            <a:r>
              <a:t>|  Suggested Time: </a:t>
            </a:r>
            <a:r>
              <a:rPr b="0"/>
              <a:t>12 min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Title 1"/>
          <p:cNvSpPr txBox="1">
            <a:spLocks noGrp="1"/>
          </p:cNvSpPr>
          <p:nvPr>
            <p:ph type="title"/>
          </p:nvPr>
        </p:nvSpPr>
        <p:spPr>
          <a:xfrm>
            <a:off x="390606" y="2953542"/>
            <a:ext cx="8229601" cy="871859"/>
          </a:xfrm>
          <a:prstGeom prst="rect">
            <a:avLst/>
          </a:prstGeom>
        </p:spPr>
        <p:txBody>
          <a:bodyPr/>
          <a:lstStyle/>
          <a:p>
            <a:r>
              <a:rPr dirty="0"/>
              <a:t>LUNCH (4</a:t>
            </a:r>
            <a:r>
              <a:rPr lang="en-US" dirty="0"/>
              <a:t>0</a:t>
            </a:r>
            <a:r>
              <a:rPr dirty="0"/>
              <a:t> Mins)</a:t>
            </a:r>
            <a:r>
              <a:rPr lang="en-US" dirty="0"/>
              <a:t> @ 12:45</a:t>
            </a: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Title 1"/>
          <p:cNvSpPr txBox="1">
            <a:spLocks noGrp="1"/>
          </p:cNvSpPr>
          <p:nvPr>
            <p:ph type="title"/>
          </p:nvPr>
        </p:nvSpPr>
        <p:spPr>
          <a:xfrm>
            <a:off x="390606" y="2953542"/>
            <a:ext cx="8229601" cy="871859"/>
          </a:xfrm>
          <a:prstGeom prst="rect">
            <a:avLst/>
          </a:prstGeom>
        </p:spPr>
        <p:txBody>
          <a:bodyPr/>
          <a:lstStyle/>
          <a:p>
            <a:r>
              <a:t>Hello, HTML</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 name="Title 2"/>
          <p:cNvSpPr txBox="1">
            <a:spLocks noGrp="1"/>
          </p:cNvSpPr>
          <p:nvPr>
            <p:ph type="title"/>
          </p:nvPr>
        </p:nvSpPr>
        <p:spPr>
          <a:xfrm>
            <a:off x="304799" y="-1"/>
            <a:ext cx="5470528" cy="653856"/>
          </a:xfrm>
          <a:prstGeom prst="rect">
            <a:avLst/>
          </a:prstGeom>
        </p:spPr>
        <p:txBody>
          <a:bodyPr/>
          <a:lstStyle/>
          <a:p>
            <a:r>
              <a:t>&lt;title&gt; Intro to HTML &lt;/title&gt;</a:t>
            </a:r>
          </a:p>
        </p:txBody>
      </p:sp>
      <p:pic>
        <p:nvPicPr>
          <p:cNvPr id="599" name="Picture 2" descr="Picture 2"/>
          <p:cNvPicPr>
            <a:picLocks noChangeAspect="1"/>
          </p:cNvPicPr>
          <p:nvPr/>
        </p:nvPicPr>
        <p:blipFill>
          <a:blip r:embed="rId2">
            <a:extLst/>
          </a:blip>
          <a:stretch>
            <a:fillRect/>
          </a:stretch>
        </p:blipFill>
        <p:spPr>
          <a:xfrm>
            <a:off x="-2" y="897972"/>
            <a:ext cx="4101967" cy="4101966"/>
          </a:xfrm>
          <a:prstGeom prst="rect">
            <a:avLst/>
          </a:prstGeom>
          <a:ln w="12700">
            <a:miter lim="400000"/>
          </a:ln>
        </p:spPr>
      </p:pic>
      <p:pic>
        <p:nvPicPr>
          <p:cNvPr id="600" name="Picture 4" descr="Picture 4"/>
          <p:cNvPicPr>
            <a:picLocks noChangeAspect="1"/>
          </p:cNvPicPr>
          <p:nvPr/>
        </p:nvPicPr>
        <p:blipFill>
          <a:blip r:embed="rId3">
            <a:extLst/>
          </a:blip>
          <a:stretch>
            <a:fillRect/>
          </a:stretch>
        </p:blipFill>
        <p:spPr>
          <a:xfrm>
            <a:off x="4127363" y="927158"/>
            <a:ext cx="4776298" cy="4141354"/>
          </a:xfrm>
          <a:prstGeom prst="rect">
            <a:avLst/>
          </a:prstGeom>
          <a:ln w="12700">
            <a:miter lim="400000"/>
          </a:ln>
        </p:spPr>
      </p:pic>
      <p:sp>
        <p:nvSpPr>
          <p:cNvPr id="601" name="Rectangle 8"/>
          <p:cNvSpPr/>
          <p:nvPr/>
        </p:nvSpPr>
        <p:spPr>
          <a:xfrm>
            <a:off x="-2" y="5203711"/>
            <a:ext cx="9155743" cy="1197090"/>
          </a:xfrm>
          <a:prstGeom prst="rect">
            <a:avLst/>
          </a:prstGeom>
          <a:solidFill>
            <a:srgbClr val="2E75B6"/>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602" name="Rectangle 9"/>
          <p:cNvSpPr txBox="1"/>
          <p:nvPr/>
        </p:nvSpPr>
        <p:spPr>
          <a:xfrm>
            <a:off x="173841" y="5257800"/>
            <a:ext cx="8796317" cy="95943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42900" indent="-342900">
              <a:buSzPct val="100000"/>
              <a:buFont typeface="Arial"/>
              <a:buChar char="•"/>
              <a:defRPr sz="2000" b="1">
                <a:solidFill>
                  <a:srgbClr val="FFFFFF"/>
                </a:solidFill>
                <a:latin typeface="Arial"/>
                <a:ea typeface="Arial"/>
                <a:cs typeface="Arial"/>
                <a:sym typeface="Arial"/>
              </a:defRPr>
            </a:pPr>
            <a:r>
              <a:t>HTML </a:t>
            </a:r>
            <a:r>
              <a:rPr b="0"/>
              <a:t>is one of the three base languages behind </a:t>
            </a:r>
            <a:r>
              <a:rPr b="0" u="sng"/>
              <a:t>every single website</a:t>
            </a:r>
            <a:r>
              <a:rPr b="0"/>
              <a:t>.</a:t>
            </a:r>
          </a:p>
          <a:p>
            <a:pPr marL="342900" indent="-342900">
              <a:buSzPct val="100000"/>
              <a:buFont typeface="Arial"/>
              <a:buChar char="•"/>
              <a:defRPr sz="2000">
                <a:solidFill>
                  <a:srgbClr val="FFFFFF"/>
                </a:solidFill>
                <a:latin typeface="Arial"/>
                <a:ea typeface="Arial"/>
                <a:cs typeface="Arial"/>
                <a:sym typeface="Arial"/>
              </a:defRPr>
            </a:pPr>
            <a:endParaRPr b="0"/>
          </a:p>
          <a:p>
            <a:pPr marL="342900" indent="-342900">
              <a:buSzPct val="100000"/>
              <a:buFont typeface="Arial"/>
              <a:buChar char="•"/>
              <a:defRPr sz="2000">
                <a:solidFill>
                  <a:srgbClr val="FFFFFF"/>
                </a:solidFill>
                <a:latin typeface="Arial"/>
                <a:ea typeface="Arial"/>
                <a:cs typeface="Arial"/>
                <a:sym typeface="Arial"/>
              </a:defRPr>
            </a:pPr>
            <a:r>
              <a:t>It defines all of the basic content and a </a:t>
            </a:r>
            <a:r>
              <a:rPr i="1"/>
              <a:t>bit</a:t>
            </a:r>
            <a:r>
              <a:t> of formatting.</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Title 2"/>
          <p:cNvSpPr txBox="1">
            <a:spLocks noGrp="1"/>
          </p:cNvSpPr>
          <p:nvPr>
            <p:ph type="title"/>
          </p:nvPr>
        </p:nvSpPr>
        <p:spPr>
          <a:xfrm>
            <a:off x="304799" y="-1"/>
            <a:ext cx="5470528" cy="653856"/>
          </a:xfrm>
          <a:prstGeom prst="rect">
            <a:avLst/>
          </a:prstGeom>
        </p:spPr>
        <p:txBody>
          <a:bodyPr/>
          <a:lstStyle/>
          <a:p>
            <a:r>
              <a:t>&gt; YOUR TURN</a:t>
            </a:r>
          </a:p>
        </p:txBody>
      </p:sp>
      <p:sp>
        <p:nvSpPr>
          <p:cNvPr id="605" name="Rectangle 10"/>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606" name="TextBox 11"/>
          <p:cNvSpPr txBox="1"/>
          <p:nvPr/>
        </p:nvSpPr>
        <p:spPr>
          <a:xfrm>
            <a:off x="304800" y="914399"/>
            <a:ext cx="8686800" cy="515126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b="1">
                <a:latin typeface="Arial"/>
                <a:ea typeface="Arial"/>
                <a:cs typeface="Arial"/>
                <a:sym typeface="Arial"/>
              </a:defRPr>
            </a:pPr>
            <a:r>
              <a:t>Assignment:</a:t>
            </a:r>
          </a:p>
          <a:p>
            <a:pPr>
              <a:defRPr>
                <a:latin typeface="Arial"/>
                <a:ea typeface="Arial"/>
                <a:cs typeface="Arial"/>
                <a:sym typeface="Arial"/>
              </a:defRPr>
            </a:pPr>
            <a:r>
              <a:t>In a new HTML file, create the basic structure of an HTML document and include the following in it:</a:t>
            </a:r>
          </a:p>
          <a:p>
            <a:pPr marL="342900" indent="-342900">
              <a:buSzPct val="100000"/>
              <a:buFont typeface="Arial"/>
              <a:buChar char="•"/>
              <a:defRPr>
                <a:latin typeface="Arial"/>
                <a:ea typeface="Arial"/>
                <a:cs typeface="Arial"/>
                <a:sym typeface="Arial"/>
              </a:defRPr>
            </a:pPr>
            <a:r>
              <a:t> DOCTYPE declaration.</a:t>
            </a:r>
          </a:p>
          <a:p>
            <a:pPr marL="342900" indent="-342900">
              <a:buSzPct val="100000"/>
              <a:buFont typeface="Arial"/>
              <a:buChar char="•"/>
              <a:defRPr>
                <a:latin typeface="Arial"/>
                <a:ea typeface="Arial"/>
                <a:cs typeface="Arial"/>
                <a:sym typeface="Arial"/>
              </a:defRPr>
            </a:pPr>
            <a:r>
              <a:t> Head tag with a title tag.</a:t>
            </a:r>
          </a:p>
          <a:p>
            <a:pPr marL="342900" indent="-342900">
              <a:buSzPct val="100000"/>
              <a:buFont typeface="Arial"/>
              <a:buChar char="•"/>
              <a:defRPr>
                <a:latin typeface="Arial"/>
                <a:ea typeface="Arial"/>
                <a:cs typeface="Arial"/>
                <a:sym typeface="Arial"/>
              </a:defRPr>
            </a:pPr>
            <a:r>
              <a:t> H1 tag with a title of your choice.</a:t>
            </a:r>
          </a:p>
          <a:p>
            <a:pPr marL="342900" indent="-342900">
              <a:buSzPct val="100000"/>
              <a:buFont typeface="Arial"/>
              <a:buChar char="•"/>
              <a:defRPr>
                <a:latin typeface="Arial"/>
                <a:ea typeface="Arial"/>
                <a:cs typeface="Arial"/>
                <a:sym typeface="Arial"/>
              </a:defRPr>
            </a:pPr>
            <a:r>
              <a:t> Embed an image.</a:t>
            </a:r>
          </a:p>
          <a:p>
            <a:pPr marL="342900" indent="-342900">
              <a:buSzPct val="100000"/>
              <a:buFont typeface="Arial"/>
              <a:buChar char="•"/>
              <a:defRPr>
                <a:latin typeface="Arial"/>
                <a:ea typeface="Arial"/>
                <a:cs typeface="Arial"/>
                <a:sym typeface="Arial"/>
              </a:defRPr>
            </a:pPr>
            <a:r>
              <a:t> Create the following three links on your page:</a:t>
            </a:r>
          </a:p>
          <a:p>
            <a:pPr marL="800100" lvl="1" indent="-342900">
              <a:buSzPct val="100000"/>
              <a:buFont typeface="Arial"/>
              <a:buChar char="•"/>
              <a:defRPr>
                <a:latin typeface="Arial"/>
                <a:ea typeface="Arial"/>
                <a:cs typeface="Arial"/>
                <a:sym typeface="Arial"/>
              </a:defRPr>
            </a:pPr>
            <a:r>
              <a:t>  One link that is target="_blank" so that it opens a new tab when clicked on.</a:t>
            </a:r>
          </a:p>
          <a:p>
            <a:pPr marL="800100" lvl="1" indent="-342900">
              <a:buSzPct val="100000"/>
              <a:buFont typeface="Arial"/>
              <a:buChar char="•"/>
              <a:defRPr>
                <a:latin typeface="Arial"/>
                <a:ea typeface="Arial"/>
                <a:cs typeface="Arial"/>
                <a:sym typeface="Arial"/>
              </a:defRPr>
            </a:pPr>
            <a:r>
              <a:t>  Make the second link bold.</a:t>
            </a:r>
          </a:p>
          <a:p>
            <a:pPr marL="800100" lvl="1" indent="-342900">
              <a:buSzPct val="100000"/>
              <a:buFont typeface="Arial"/>
              <a:buChar char="•"/>
              <a:defRPr>
                <a:latin typeface="Arial"/>
                <a:ea typeface="Arial"/>
                <a:cs typeface="Arial"/>
                <a:sym typeface="Arial"/>
              </a:defRPr>
            </a:pPr>
            <a:r>
              <a:t>  Make the third link a placeholder so it goes nowhere.</a:t>
            </a:r>
          </a:p>
          <a:p>
            <a:pPr>
              <a:defRPr>
                <a:latin typeface="Arial"/>
                <a:ea typeface="Arial"/>
                <a:cs typeface="Arial"/>
                <a:sym typeface="Arial"/>
              </a:defRPr>
            </a:pPr>
            <a:endParaRPr/>
          </a:p>
          <a:p>
            <a:pPr>
              <a:defRPr b="1">
                <a:latin typeface="Arial"/>
                <a:ea typeface="Arial"/>
                <a:cs typeface="Arial"/>
                <a:sym typeface="Arial"/>
              </a:defRPr>
            </a:pPr>
            <a:r>
              <a:t>Bonus:</a:t>
            </a:r>
          </a:p>
          <a:p>
            <a:pPr marL="342900" indent="-342900">
              <a:buSzPct val="100000"/>
              <a:buFont typeface="Arial"/>
              <a:buChar char="•"/>
              <a:defRPr>
                <a:latin typeface="Arial"/>
                <a:ea typeface="Arial"/>
                <a:cs typeface="Arial"/>
                <a:sym typeface="Arial"/>
              </a:defRPr>
            </a:pPr>
            <a:r>
              <a:t>Create an ordered list of steps to make a sandwich.</a:t>
            </a:r>
          </a:p>
          <a:p>
            <a:pPr marL="342900" indent="-342900">
              <a:buSzPct val="100000"/>
              <a:buFont typeface="Arial"/>
              <a:buChar char="•"/>
              <a:defRPr>
                <a:latin typeface="Arial"/>
                <a:ea typeface="Arial"/>
                <a:cs typeface="Arial"/>
                <a:sym typeface="Arial"/>
              </a:defRPr>
            </a:pPr>
            <a:r>
              <a:t>Create an unordered list of 5 bands/musicians you like.</a:t>
            </a:r>
          </a:p>
          <a:p>
            <a:pPr marL="342900" indent="-342900">
              <a:buSzPct val="100000"/>
              <a:buFont typeface="Arial"/>
              <a:buChar char="•"/>
              <a:defRPr>
                <a:latin typeface="Arial"/>
                <a:ea typeface="Arial"/>
                <a:cs typeface="Arial"/>
                <a:sym typeface="Arial"/>
              </a:defRPr>
            </a:pPr>
            <a:r>
              <a:t>Create a table with 2 columns (animal class and animal name) and 4 rows of animals.</a:t>
            </a:r>
          </a:p>
          <a:p>
            <a:pPr marL="342900" indent="-342900">
              <a:buSzPct val="100000"/>
              <a:buFont typeface="Arial"/>
              <a:buChar char="•"/>
              <a:defRPr>
                <a:latin typeface="Arial"/>
                <a:ea typeface="Arial"/>
                <a:cs typeface="Arial"/>
                <a:sym typeface="Arial"/>
              </a:defRPr>
            </a:pPr>
            <a:r>
              <a:t>Use an alternate way of separating links without line breaks.</a:t>
            </a:r>
          </a:p>
          <a:p>
            <a:pPr marL="342900" indent="-342900">
              <a:buSzPct val="100000"/>
              <a:buFont typeface="Arial"/>
              <a:buChar char="•"/>
              <a:defRPr>
                <a:latin typeface="Arial"/>
                <a:ea typeface="Arial"/>
                <a:cs typeface="Arial"/>
                <a:sym typeface="Arial"/>
              </a:defRPr>
            </a:pPr>
            <a:r>
              <a:t>Embed a YouTube video of your favorite band/musician.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Title 2"/>
          <p:cNvSpPr txBox="1">
            <a:spLocks noGrp="1"/>
          </p:cNvSpPr>
          <p:nvPr>
            <p:ph type="title"/>
          </p:nvPr>
        </p:nvSpPr>
        <p:spPr>
          <a:xfrm>
            <a:off x="304799" y="-1"/>
            <a:ext cx="5470528" cy="653856"/>
          </a:xfrm>
          <a:prstGeom prst="rect">
            <a:avLst/>
          </a:prstGeom>
        </p:spPr>
        <p:txBody>
          <a:bodyPr/>
          <a:lstStyle/>
          <a:p>
            <a:r>
              <a:t>YouTube Video Walkthrough!</a:t>
            </a:r>
          </a:p>
        </p:txBody>
      </p:sp>
      <p:pic>
        <p:nvPicPr>
          <p:cNvPr id="609" name="Picture 1" descr="Picture 1"/>
          <p:cNvPicPr>
            <a:picLocks noChangeAspect="1"/>
          </p:cNvPicPr>
          <p:nvPr/>
        </p:nvPicPr>
        <p:blipFill>
          <a:blip r:embed="rId2">
            <a:extLst/>
          </a:blip>
          <a:stretch>
            <a:fillRect/>
          </a:stretch>
        </p:blipFill>
        <p:spPr>
          <a:xfrm>
            <a:off x="330200" y="762000"/>
            <a:ext cx="8343900" cy="4733815"/>
          </a:xfrm>
          <a:prstGeom prst="rect">
            <a:avLst/>
          </a:prstGeom>
          <a:ln w="12700">
            <a:miter lim="400000"/>
          </a:ln>
        </p:spPr>
      </p:pic>
      <p:sp>
        <p:nvSpPr>
          <p:cNvPr id="610" name="Rectangle 3"/>
          <p:cNvSpPr txBox="1"/>
          <p:nvPr/>
        </p:nvSpPr>
        <p:spPr>
          <a:xfrm>
            <a:off x="330200" y="5603959"/>
            <a:ext cx="8343900" cy="61736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a:latin typeface="Arial"/>
                <a:ea typeface="Arial"/>
                <a:cs typeface="Arial"/>
                <a:sym typeface="Arial"/>
              </a:defRPr>
            </a:pPr>
            <a:r>
              <a:rPr u="sng">
                <a:solidFill>
                  <a:srgbClr val="0000FF"/>
                </a:solidFill>
                <a:uFill>
                  <a:solidFill>
                    <a:srgbClr val="0000FF"/>
                  </a:solidFill>
                </a:uFill>
                <a:hlinkClick r:id="rId3"/>
              </a:rPr>
              <a:t>https://www.youtube.com/watch?v=ieb6Svbc10E&amp;index=1&amp;list=PLgJ8UgkiorCnMLsUevoQRxH8t9bt7ne14</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Title 1"/>
          <p:cNvSpPr txBox="1">
            <a:spLocks noGrp="1"/>
          </p:cNvSpPr>
          <p:nvPr>
            <p:ph type="title"/>
          </p:nvPr>
        </p:nvSpPr>
        <p:spPr>
          <a:xfrm>
            <a:off x="390606" y="2953542"/>
            <a:ext cx="8229601" cy="871859"/>
          </a:xfrm>
          <a:prstGeom prst="rect">
            <a:avLst/>
          </a:prstGeom>
        </p:spPr>
        <p:txBody>
          <a:bodyPr/>
          <a:lstStyle/>
          <a:p>
            <a:r>
              <a:t>What / Why Git?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 name="Title 1"/>
          <p:cNvSpPr txBox="1">
            <a:spLocks noGrp="1"/>
          </p:cNvSpPr>
          <p:nvPr>
            <p:ph type="title"/>
          </p:nvPr>
        </p:nvSpPr>
        <p:spPr>
          <a:xfrm>
            <a:off x="304799" y="-1"/>
            <a:ext cx="5470528" cy="653856"/>
          </a:xfrm>
          <a:prstGeom prst="rect">
            <a:avLst/>
          </a:prstGeom>
        </p:spPr>
        <p:txBody>
          <a:bodyPr/>
          <a:lstStyle/>
          <a:p>
            <a:r>
              <a:t>Collaborative Coding</a:t>
            </a:r>
          </a:p>
        </p:txBody>
      </p:sp>
      <p:pic>
        <p:nvPicPr>
          <p:cNvPr id="615" name="Picture 15" descr="Picture 15"/>
          <p:cNvPicPr>
            <a:picLocks noChangeAspect="1"/>
          </p:cNvPicPr>
          <p:nvPr/>
        </p:nvPicPr>
        <p:blipFill>
          <a:blip r:embed="rId2">
            <a:extLst/>
          </a:blip>
          <a:stretch>
            <a:fillRect/>
          </a:stretch>
        </p:blipFill>
        <p:spPr>
          <a:xfrm>
            <a:off x="0" y="550282"/>
            <a:ext cx="9144000" cy="4478918"/>
          </a:xfrm>
          <a:prstGeom prst="rect">
            <a:avLst/>
          </a:prstGeom>
          <a:ln w="12700">
            <a:miter lim="400000"/>
          </a:ln>
        </p:spPr>
      </p:pic>
      <p:sp>
        <p:nvSpPr>
          <p:cNvPr id="616" name="TextBox 16"/>
          <p:cNvSpPr txBox="1"/>
          <p:nvPr/>
        </p:nvSpPr>
        <p:spPr>
          <a:xfrm>
            <a:off x="152398" y="4953000"/>
            <a:ext cx="8882745" cy="12396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85750" indent="-285750">
              <a:buSzPct val="100000"/>
              <a:buFont typeface="Arial"/>
              <a:buChar char="•"/>
              <a:defRPr>
                <a:latin typeface="Arial"/>
                <a:ea typeface="Arial"/>
                <a:cs typeface="Arial"/>
                <a:sym typeface="Arial"/>
              </a:defRPr>
            </a:pPr>
            <a:r>
              <a:t>Modern web development is </a:t>
            </a:r>
            <a:r>
              <a:rPr i="1" u="sng"/>
              <a:t>highly</a:t>
            </a:r>
            <a:r>
              <a:t> collaborative.</a:t>
            </a:r>
          </a:p>
          <a:p>
            <a:pPr marL="285750" indent="-285750">
              <a:buSzPct val="100000"/>
              <a:buFont typeface="Arial"/>
              <a:buChar char="•"/>
              <a:defRPr sz="1200">
                <a:latin typeface="Arial"/>
                <a:ea typeface="Arial"/>
                <a:cs typeface="Arial"/>
                <a:sym typeface="Arial"/>
              </a:defRPr>
            </a:pPr>
            <a:endParaRPr/>
          </a:p>
          <a:p>
            <a:pPr marL="285750" indent="-285750">
              <a:buSzPct val="100000"/>
              <a:buFont typeface="Arial"/>
              <a:buChar char="•"/>
              <a:defRPr>
                <a:latin typeface="Arial"/>
                <a:ea typeface="Arial"/>
                <a:cs typeface="Arial"/>
                <a:sym typeface="Arial"/>
              </a:defRPr>
            </a:pPr>
            <a:r>
              <a:t>Teams are often extremely large and separated across the country — or planet.</a:t>
            </a:r>
          </a:p>
          <a:p>
            <a:pPr marL="285750" indent="-285750">
              <a:buSzPct val="100000"/>
              <a:buFont typeface="Arial"/>
              <a:buChar char="•"/>
              <a:defRPr sz="1200">
                <a:latin typeface="Arial"/>
                <a:ea typeface="Arial"/>
                <a:cs typeface="Arial"/>
                <a:sym typeface="Arial"/>
              </a:defRPr>
            </a:pPr>
            <a:endParaRPr/>
          </a:p>
          <a:p>
            <a:pPr marL="285750" indent="-285750">
              <a:buSzPct val="100000"/>
              <a:buFont typeface="Arial"/>
              <a:buChar char="•"/>
              <a:defRPr>
                <a:latin typeface="Arial"/>
                <a:ea typeface="Arial"/>
                <a:cs typeface="Arial"/>
                <a:sym typeface="Arial"/>
              </a:defRPr>
            </a:pPr>
            <a:r>
              <a:t>Apps sometimes comprise hundreds or even thousands of files.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Title 1"/>
          <p:cNvSpPr txBox="1">
            <a:spLocks noGrp="1"/>
          </p:cNvSpPr>
          <p:nvPr>
            <p:ph type="title"/>
          </p:nvPr>
        </p:nvSpPr>
        <p:spPr>
          <a:xfrm>
            <a:off x="304798" y="-1"/>
            <a:ext cx="8591989" cy="653856"/>
          </a:xfrm>
          <a:prstGeom prst="rect">
            <a:avLst/>
          </a:prstGeom>
        </p:spPr>
        <p:txBody>
          <a:bodyPr/>
          <a:lstStyle/>
          <a:p>
            <a:r>
              <a:t>“</a:t>
            </a:r>
            <a:r>
              <a:rPr b="0"/>
              <a:t>Why are you choosing to learn web development?”</a:t>
            </a:r>
          </a:p>
        </p:txBody>
      </p:sp>
      <p:sp>
        <p:nvSpPr>
          <p:cNvPr id="355" name="TextBox 11"/>
          <p:cNvSpPr txBox="1"/>
          <p:nvPr/>
        </p:nvSpPr>
        <p:spPr>
          <a:xfrm>
            <a:off x="304800" y="1440539"/>
            <a:ext cx="8686800" cy="43707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400">
                <a:latin typeface="Arial"/>
                <a:ea typeface="Arial"/>
                <a:cs typeface="Arial"/>
                <a:sym typeface="Arial"/>
              </a:defRPr>
            </a:pPr>
            <a:r>
              <a:t>To escape a “</a:t>
            </a:r>
            <a:r>
              <a:rPr u="sng"/>
              <a:t>dead-end job</a:t>
            </a:r>
            <a:r>
              <a:t>”</a:t>
            </a:r>
          </a:p>
        </p:txBody>
      </p:sp>
      <p:sp>
        <p:nvSpPr>
          <p:cNvPr id="356" name="TextBox 12"/>
          <p:cNvSpPr txBox="1"/>
          <p:nvPr/>
        </p:nvSpPr>
        <p:spPr>
          <a:xfrm>
            <a:off x="304800" y="2024936"/>
            <a:ext cx="8686800"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400">
                <a:latin typeface="Arial"/>
                <a:ea typeface="Arial"/>
                <a:cs typeface="Arial"/>
                <a:sym typeface="Arial"/>
              </a:defRPr>
            </a:pPr>
            <a:r>
              <a:t>To pursue a “</a:t>
            </a:r>
            <a:r>
              <a:rPr u="sng"/>
              <a:t>dream</a:t>
            </a:r>
            <a:r>
              <a:t>”</a:t>
            </a:r>
          </a:p>
        </p:txBody>
      </p:sp>
      <p:sp>
        <p:nvSpPr>
          <p:cNvPr id="357" name="TextBox 13"/>
          <p:cNvSpPr txBox="1"/>
          <p:nvPr/>
        </p:nvSpPr>
        <p:spPr>
          <a:xfrm>
            <a:off x="304800" y="2609332"/>
            <a:ext cx="8686800"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400">
                <a:latin typeface="Arial"/>
                <a:ea typeface="Arial"/>
                <a:cs typeface="Arial"/>
                <a:sym typeface="Arial"/>
              </a:defRPr>
            </a:pPr>
            <a:r>
              <a:t>To be able to “</a:t>
            </a:r>
            <a:r>
              <a:rPr u="sng"/>
              <a:t>create</a:t>
            </a:r>
            <a:r>
              <a:t>”</a:t>
            </a:r>
          </a:p>
        </p:txBody>
      </p:sp>
      <p:sp>
        <p:nvSpPr>
          <p:cNvPr id="358" name="TextBox 14"/>
          <p:cNvSpPr txBox="1"/>
          <p:nvPr/>
        </p:nvSpPr>
        <p:spPr>
          <a:xfrm>
            <a:off x="304800" y="3193727"/>
            <a:ext cx="8686800" cy="43707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400">
                <a:latin typeface="Arial"/>
                <a:ea typeface="Arial"/>
                <a:cs typeface="Arial"/>
                <a:sym typeface="Arial"/>
              </a:defRPr>
            </a:pPr>
            <a:r>
              <a:t>To follow a “</a:t>
            </a:r>
            <a:r>
              <a:rPr u="sng"/>
              <a:t>fascination</a:t>
            </a:r>
            <a:r>
              <a:t>”</a:t>
            </a:r>
          </a:p>
        </p:txBody>
      </p:sp>
      <p:sp>
        <p:nvSpPr>
          <p:cNvPr id="359" name="TextBox 15"/>
          <p:cNvSpPr txBox="1"/>
          <p:nvPr/>
        </p:nvSpPr>
        <p:spPr>
          <a:xfrm>
            <a:off x="304800" y="3778124"/>
            <a:ext cx="8686801"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400">
                <a:latin typeface="Arial"/>
                <a:ea typeface="Arial"/>
                <a:cs typeface="Arial"/>
                <a:sym typeface="Arial"/>
              </a:defRPr>
            </a:pPr>
            <a:r>
              <a:t>To attain “</a:t>
            </a:r>
            <a:r>
              <a:rPr u="sng"/>
              <a:t>financial stability</a:t>
            </a:r>
            <a:r>
              <a:t>”</a:t>
            </a:r>
          </a:p>
        </p:txBody>
      </p:sp>
      <p:sp>
        <p:nvSpPr>
          <p:cNvPr id="360" name="TextBox 16"/>
          <p:cNvSpPr txBox="1"/>
          <p:nvPr/>
        </p:nvSpPr>
        <p:spPr>
          <a:xfrm>
            <a:off x="304800" y="4362520"/>
            <a:ext cx="8686801"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400">
                <a:latin typeface="Arial"/>
                <a:ea typeface="Arial"/>
                <a:cs typeface="Arial"/>
                <a:sym typeface="Arial"/>
              </a:defRPr>
            </a:pPr>
            <a:r>
              <a:t>To attain “</a:t>
            </a:r>
            <a:r>
              <a:rPr u="sng"/>
              <a:t>financial freedom</a:t>
            </a:r>
            <a:r>
              <a:t>”</a:t>
            </a:r>
          </a:p>
        </p:txBody>
      </p:sp>
      <p:sp>
        <p:nvSpPr>
          <p:cNvPr id="361" name="TextBox 17"/>
          <p:cNvSpPr txBox="1"/>
          <p:nvPr/>
        </p:nvSpPr>
        <p:spPr>
          <a:xfrm>
            <a:off x="304800" y="4946915"/>
            <a:ext cx="8686800" cy="43707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400">
                <a:latin typeface="Arial"/>
                <a:ea typeface="Arial"/>
                <a:cs typeface="Arial"/>
                <a:sym typeface="Arial"/>
              </a:defRPr>
            </a:pPr>
            <a:r>
              <a:t>To “</a:t>
            </a:r>
            <a:r>
              <a:rPr u="sng"/>
              <a:t>challenge</a:t>
            </a:r>
            <a:r>
              <a:t>” yourself</a:t>
            </a:r>
          </a:p>
        </p:txBody>
      </p:sp>
      <p:sp>
        <p:nvSpPr>
          <p:cNvPr id="362" name="TextBox 18"/>
          <p:cNvSpPr txBox="1"/>
          <p:nvPr/>
        </p:nvSpPr>
        <p:spPr>
          <a:xfrm>
            <a:off x="332438" y="838200"/>
            <a:ext cx="2503399" cy="43706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b="1" u="sng">
                <a:latin typeface="Arial"/>
                <a:ea typeface="Arial"/>
                <a:cs typeface="Arial"/>
                <a:sym typeface="Arial"/>
              </a:defRPr>
            </a:lvl1pPr>
          </a:lstStyle>
          <a:p>
            <a:r>
              <a:t>Your Response: </a:t>
            </a:r>
          </a:p>
        </p:txBody>
      </p:sp>
      <p:sp>
        <p:nvSpPr>
          <p:cNvPr id="363" name="TextBox 19"/>
          <p:cNvSpPr txBox="1"/>
          <p:nvPr/>
        </p:nvSpPr>
        <p:spPr>
          <a:xfrm>
            <a:off x="304800" y="5531308"/>
            <a:ext cx="8686800" cy="43707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400">
                <a:latin typeface="Arial"/>
                <a:ea typeface="Arial"/>
                <a:cs typeface="Arial"/>
                <a:sym typeface="Arial"/>
              </a:defRPr>
            </a:pPr>
            <a:r>
              <a:t>To be a “</a:t>
            </a:r>
            <a:r>
              <a:rPr u="sng"/>
              <a:t>role model</a:t>
            </a:r>
            <a:r>
              <a:t>” for kids</a:t>
            </a:r>
          </a:p>
        </p:txBody>
      </p:sp>
      <p:pic>
        <p:nvPicPr>
          <p:cNvPr id="364" name="Picture 2" descr="Picture 2"/>
          <p:cNvPicPr>
            <a:picLocks noChangeAspect="1"/>
          </p:cNvPicPr>
          <p:nvPr/>
        </p:nvPicPr>
        <p:blipFill>
          <a:blip r:embed="rId2">
            <a:extLst/>
          </a:blip>
          <a:stretch>
            <a:fillRect/>
          </a:stretch>
        </p:blipFill>
        <p:spPr>
          <a:xfrm>
            <a:off x="4686300" y="1823772"/>
            <a:ext cx="4210488" cy="315281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 name="Title 1"/>
          <p:cNvSpPr txBox="1">
            <a:spLocks noGrp="1"/>
          </p:cNvSpPr>
          <p:nvPr>
            <p:ph type="title"/>
          </p:nvPr>
        </p:nvSpPr>
        <p:spPr>
          <a:xfrm>
            <a:off x="304799" y="-1"/>
            <a:ext cx="5470528" cy="653856"/>
          </a:xfrm>
          <a:prstGeom prst="rect">
            <a:avLst/>
          </a:prstGeom>
        </p:spPr>
        <p:txBody>
          <a:bodyPr/>
          <a:lstStyle/>
          <a:p>
            <a:r>
              <a:t>The Group Project</a:t>
            </a:r>
          </a:p>
        </p:txBody>
      </p:sp>
      <p:sp>
        <p:nvSpPr>
          <p:cNvPr id="619" name="TextBox 5"/>
          <p:cNvSpPr txBox="1"/>
          <p:nvPr/>
        </p:nvSpPr>
        <p:spPr>
          <a:xfrm>
            <a:off x="2514599" y="1152800"/>
            <a:ext cx="3939665" cy="350663"/>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b="1">
                <a:latin typeface="Arial"/>
                <a:ea typeface="Arial"/>
                <a:cs typeface="Arial"/>
                <a:sym typeface="Arial"/>
              </a:defRPr>
            </a:lvl1pPr>
          </a:lstStyle>
          <a:p>
            <a:r>
              <a:t>I HAVE A GREAT IDEA TO BUILD….</a:t>
            </a:r>
          </a:p>
        </p:txBody>
      </p:sp>
      <p:sp>
        <p:nvSpPr>
          <p:cNvPr id="620" name="Straight Connector 6"/>
          <p:cNvSpPr/>
          <p:nvPr/>
        </p:nvSpPr>
        <p:spPr>
          <a:xfrm flipV="1">
            <a:off x="2057400" y="1499176"/>
            <a:ext cx="457201" cy="327932"/>
          </a:xfrm>
          <a:prstGeom prst="line">
            <a:avLst/>
          </a:prstGeom>
          <a:ln w="6350">
            <a:solidFill>
              <a:srgbClr val="000000"/>
            </a:solidFill>
            <a:miter/>
          </a:ln>
        </p:spPr>
        <p:txBody>
          <a:bodyPr lIns="45719" rIns="45719"/>
          <a:lstStyle/>
          <a:p>
            <a:endParaRPr/>
          </a:p>
        </p:txBody>
      </p:sp>
      <p:pic>
        <p:nvPicPr>
          <p:cNvPr id="621" name="Picture 2" descr="Picture 2"/>
          <p:cNvPicPr>
            <a:picLocks noChangeAspect="1"/>
          </p:cNvPicPr>
          <p:nvPr/>
        </p:nvPicPr>
        <p:blipFill>
          <a:blip r:embed="rId2">
            <a:extLst/>
          </a:blip>
          <a:stretch>
            <a:fillRect/>
          </a:stretch>
        </p:blipFill>
        <p:spPr>
          <a:xfrm>
            <a:off x="287179" y="1154007"/>
            <a:ext cx="1741605" cy="1442372"/>
          </a:xfrm>
          <a:prstGeom prst="rect">
            <a:avLst/>
          </a:prstGeom>
          <a:ln w="12700">
            <a:miter lim="400000"/>
          </a:ln>
        </p:spPr>
      </p:pic>
      <p:sp>
        <p:nvSpPr>
          <p:cNvPr id="622" name="TextBox 8"/>
          <p:cNvSpPr txBox="1"/>
          <p:nvPr/>
        </p:nvSpPr>
        <p:spPr>
          <a:xfrm>
            <a:off x="2514600" y="1642441"/>
            <a:ext cx="3686061" cy="609883"/>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b="1" i="1">
                <a:latin typeface="Arial"/>
                <a:ea typeface="Arial"/>
                <a:cs typeface="Arial"/>
                <a:sym typeface="Arial"/>
              </a:defRPr>
            </a:lvl1pPr>
          </a:lstStyle>
          <a:p>
            <a:r>
              <a:t>SpongeSite.com</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Title 1"/>
          <p:cNvSpPr txBox="1">
            <a:spLocks noGrp="1"/>
          </p:cNvSpPr>
          <p:nvPr>
            <p:ph type="title"/>
          </p:nvPr>
        </p:nvSpPr>
        <p:spPr>
          <a:xfrm>
            <a:off x="304799" y="-1"/>
            <a:ext cx="5470528" cy="653856"/>
          </a:xfrm>
          <a:prstGeom prst="rect">
            <a:avLst/>
          </a:prstGeom>
        </p:spPr>
        <p:txBody>
          <a:bodyPr/>
          <a:lstStyle/>
          <a:p>
            <a:r>
              <a:t>The Group Project</a:t>
            </a:r>
          </a:p>
        </p:txBody>
      </p:sp>
      <p:pic>
        <p:nvPicPr>
          <p:cNvPr id="625" name="Picture 2" descr="Picture 2"/>
          <p:cNvPicPr>
            <a:picLocks noChangeAspect="1"/>
          </p:cNvPicPr>
          <p:nvPr/>
        </p:nvPicPr>
        <p:blipFill>
          <a:blip r:embed="rId2">
            <a:extLst/>
          </a:blip>
          <a:stretch>
            <a:fillRect/>
          </a:stretch>
        </p:blipFill>
        <p:spPr>
          <a:xfrm>
            <a:off x="287179" y="1154007"/>
            <a:ext cx="1741605" cy="1442372"/>
          </a:xfrm>
          <a:prstGeom prst="rect">
            <a:avLst/>
          </a:prstGeom>
          <a:ln w="12700">
            <a:miter lim="400000"/>
          </a:ln>
        </p:spPr>
      </p:pic>
      <p:sp>
        <p:nvSpPr>
          <p:cNvPr id="626" name="Straight Connector 7"/>
          <p:cNvSpPr/>
          <p:nvPr/>
        </p:nvSpPr>
        <p:spPr>
          <a:xfrm flipV="1">
            <a:off x="2057400" y="1499176"/>
            <a:ext cx="457201" cy="327932"/>
          </a:xfrm>
          <a:prstGeom prst="line">
            <a:avLst/>
          </a:prstGeom>
          <a:ln w="6350">
            <a:solidFill>
              <a:srgbClr val="000000"/>
            </a:solidFill>
            <a:miter/>
          </a:ln>
        </p:spPr>
        <p:txBody>
          <a:bodyPr lIns="45719" rIns="45719"/>
          <a:lstStyle/>
          <a:p>
            <a:endParaRPr/>
          </a:p>
        </p:txBody>
      </p:sp>
      <p:pic>
        <p:nvPicPr>
          <p:cNvPr id="627" name="Picture 10" descr="Picture 10"/>
          <p:cNvPicPr>
            <a:picLocks noChangeAspect="1"/>
          </p:cNvPicPr>
          <p:nvPr/>
        </p:nvPicPr>
        <p:blipFill>
          <a:blip r:embed="rId3">
            <a:extLst/>
          </a:blip>
          <a:stretch>
            <a:fillRect/>
          </a:stretch>
        </p:blipFill>
        <p:spPr>
          <a:xfrm>
            <a:off x="6334125" y="896991"/>
            <a:ext cx="2514600" cy="2514601"/>
          </a:xfrm>
          <a:prstGeom prst="rect">
            <a:avLst/>
          </a:prstGeom>
          <a:ln w="12700">
            <a:miter lim="400000"/>
          </a:ln>
        </p:spPr>
      </p:pic>
      <p:sp>
        <p:nvSpPr>
          <p:cNvPr id="628" name="TextBox 9"/>
          <p:cNvSpPr txBox="1"/>
          <p:nvPr/>
        </p:nvSpPr>
        <p:spPr>
          <a:xfrm>
            <a:off x="2543175" y="1222177"/>
            <a:ext cx="1575083" cy="26425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200">
                <a:latin typeface="Arial"/>
                <a:ea typeface="Arial"/>
                <a:cs typeface="Arial"/>
                <a:sym typeface="Arial"/>
              </a:defRPr>
            </a:lvl1pPr>
          </a:lstStyle>
          <a:p>
            <a:r>
              <a:t>Programming Away…</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 name="Title 1"/>
          <p:cNvSpPr txBox="1">
            <a:spLocks noGrp="1"/>
          </p:cNvSpPr>
          <p:nvPr>
            <p:ph type="title"/>
          </p:nvPr>
        </p:nvSpPr>
        <p:spPr>
          <a:xfrm>
            <a:off x="304799" y="-1"/>
            <a:ext cx="5470528" cy="653856"/>
          </a:xfrm>
          <a:prstGeom prst="rect">
            <a:avLst/>
          </a:prstGeom>
        </p:spPr>
        <p:txBody>
          <a:bodyPr/>
          <a:lstStyle/>
          <a:p>
            <a:r>
              <a:t>The Group Project</a:t>
            </a:r>
          </a:p>
        </p:txBody>
      </p:sp>
      <p:pic>
        <p:nvPicPr>
          <p:cNvPr id="631" name="Picture 2" descr="Picture 2"/>
          <p:cNvPicPr>
            <a:picLocks noChangeAspect="1"/>
          </p:cNvPicPr>
          <p:nvPr/>
        </p:nvPicPr>
        <p:blipFill>
          <a:blip r:embed="rId2">
            <a:extLst/>
          </a:blip>
          <a:stretch>
            <a:fillRect/>
          </a:stretch>
        </p:blipFill>
        <p:spPr>
          <a:xfrm>
            <a:off x="287179" y="1154007"/>
            <a:ext cx="1741605" cy="1442372"/>
          </a:xfrm>
          <a:prstGeom prst="rect">
            <a:avLst/>
          </a:prstGeom>
          <a:ln w="12700">
            <a:miter lim="400000"/>
          </a:ln>
        </p:spPr>
      </p:pic>
      <p:sp>
        <p:nvSpPr>
          <p:cNvPr id="632" name="Straight Connector 7"/>
          <p:cNvSpPr/>
          <p:nvPr/>
        </p:nvSpPr>
        <p:spPr>
          <a:xfrm flipV="1">
            <a:off x="2057400" y="1499176"/>
            <a:ext cx="457201" cy="327932"/>
          </a:xfrm>
          <a:prstGeom prst="line">
            <a:avLst/>
          </a:prstGeom>
          <a:ln w="6350">
            <a:solidFill>
              <a:srgbClr val="000000"/>
            </a:solidFill>
            <a:miter/>
          </a:ln>
        </p:spPr>
        <p:txBody>
          <a:bodyPr lIns="45719" rIns="45719"/>
          <a:lstStyle/>
          <a:p>
            <a:endParaRPr/>
          </a:p>
        </p:txBody>
      </p:sp>
      <p:pic>
        <p:nvPicPr>
          <p:cNvPr id="633" name="Picture 10" descr="Picture 10"/>
          <p:cNvPicPr>
            <a:picLocks noChangeAspect="1"/>
          </p:cNvPicPr>
          <p:nvPr/>
        </p:nvPicPr>
        <p:blipFill>
          <a:blip r:embed="rId3">
            <a:extLst/>
          </a:blip>
          <a:stretch>
            <a:fillRect/>
          </a:stretch>
        </p:blipFill>
        <p:spPr>
          <a:xfrm>
            <a:off x="6334125" y="896991"/>
            <a:ext cx="2514600" cy="2514601"/>
          </a:xfrm>
          <a:prstGeom prst="rect">
            <a:avLst/>
          </a:prstGeom>
          <a:ln w="12700">
            <a:miter lim="400000"/>
          </a:ln>
        </p:spPr>
      </p:pic>
      <p:sp>
        <p:nvSpPr>
          <p:cNvPr id="634" name="TextBox 9"/>
          <p:cNvSpPr txBox="1"/>
          <p:nvPr/>
        </p:nvSpPr>
        <p:spPr>
          <a:xfrm>
            <a:off x="2543175" y="1222177"/>
            <a:ext cx="1575083" cy="26425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200">
                <a:latin typeface="Arial"/>
                <a:ea typeface="Arial"/>
                <a:cs typeface="Arial"/>
                <a:sym typeface="Arial"/>
              </a:defRPr>
            </a:lvl1pPr>
          </a:lstStyle>
          <a:p>
            <a:r>
              <a:t>Programming Away…</a:t>
            </a:r>
          </a:p>
        </p:txBody>
      </p:sp>
      <p:sp>
        <p:nvSpPr>
          <p:cNvPr id="635" name="TextBox 13"/>
          <p:cNvSpPr txBox="1"/>
          <p:nvPr/>
        </p:nvSpPr>
        <p:spPr>
          <a:xfrm>
            <a:off x="2543175" y="4516971"/>
            <a:ext cx="5184016" cy="3506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b="1">
                <a:latin typeface="Arial"/>
                <a:ea typeface="Arial"/>
                <a:cs typeface="Arial"/>
                <a:sym typeface="Arial"/>
              </a:defRPr>
            </a:lvl1pPr>
          </a:lstStyle>
          <a:p>
            <a:r>
              <a:t>SpongeBob's idea is dumb. We should call it…</a:t>
            </a:r>
          </a:p>
        </p:txBody>
      </p:sp>
      <p:sp>
        <p:nvSpPr>
          <p:cNvPr id="636" name="TextBox 14"/>
          <p:cNvSpPr txBox="1"/>
          <p:nvPr/>
        </p:nvSpPr>
        <p:spPr>
          <a:xfrm>
            <a:off x="2543175" y="5074930"/>
            <a:ext cx="3279761" cy="609883"/>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b="1" i="1">
                <a:latin typeface="Arial"/>
                <a:ea typeface="Arial"/>
                <a:cs typeface="Arial"/>
                <a:sym typeface="Arial"/>
              </a:defRPr>
            </a:lvl1pPr>
          </a:lstStyle>
          <a:p>
            <a:r>
              <a:t>StephSite.com</a:t>
            </a:r>
          </a:p>
        </p:txBody>
      </p:sp>
      <p:sp>
        <p:nvSpPr>
          <p:cNvPr id="637" name="Straight Connector 15"/>
          <p:cNvSpPr/>
          <p:nvPr/>
        </p:nvSpPr>
        <p:spPr>
          <a:xfrm flipV="1">
            <a:off x="2085975" y="4746999"/>
            <a:ext cx="457201" cy="327932"/>
          </a:xfrm>
          <a:prstGeom prst="line">
            <a:avLst/>
          </a:prstGeom>
          <a:ln w="6350">
            <a:solidFill>
              <a:srgbClr val="000000"/>
            </a:solidFill>
            <a:miter/>
          </a:ln>
        </p:spPr>
        <p:txBody>
          <a:bodyPr lIns="45719" rIns="45719"/>
          <a:lstStyle/>
          <a:p>
            <a:endParaRPr/>
          </a:p>
        </p:txBody>
      </p:sp>
      <p:pic>
        <p:nvPicPr>
          <p:cNvPr id="638" name="steph.jpg" descr="steph.jpg"/>
          <p:cNvPicPr>
            <a:picLocks noChangeAspect="1"/>
          </p:cNvPicPr>
          <p:nvPr/>
        </p:nvPicPr>
        <p:blipFill>
          <a:blip r:embed="rId4">
            <a:extLst/>
          </a:blip>
          <a:stretch>
            <a:fillRect/>
          </a:stretch>
        </p:blipFill>
        <p:spPr>
          <a:xfrm>
            <a:off x="513170" y="4400451"/>
            <a:ext cx="1432297" cy="179037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 name="Title 1"/>
          <p:cNvSpPr txBox="1">
            <a:spLocks noGrp="1"/>
          </p:cNvSpPr>
          <p:nvPr>
            <p:ph type="title"/>
          </p:nvPr>
        </p:nvSpPr>
        <p:spPr>
          <a:xfrm>
            <a:off x="304799" y="-1"/>
            <a:ext cx="5470528" cy="653856"/>
          </a:xfrm>
          <a:prstGeom prst="rect">
            <a:avLst/>
          </a:prstGeom>
        </p:spPr>
        <p:txBody>
          <a:bodyPr/>
          <a:lstStyle/>
          <a:p>
            <a:r>
              <a:t>The Group Project</a:t>
            </a:r>
          </a:p>
        </p:txBody>
      </p:sp>
      <p:pic>
        <p:nvPicPr>
          <p:cNvPr id="641" name="Picture 2" descr="Picture 2"/>
          <p:cNvPicPr>
            <a:picLocks noChangeAspect="1"/>
          </p:cNvPicPr>
          <p:nvPr/>
        </p:nvPicPr>
        <p:blipFill>
          <a:blip r:embed="rId2">
            <a:extLst/>
          </a:blip>
          <a:stretch>
            <a:fillRect/>
          </a:stretch>
        </p:blipFill>
        <p:spPr>
          <a:xfrm>
            <a:off x="287179" y="1154007"/>
            <a:ext cx="1741605" cy="1442372"/>
          </a:xfrm>
          <a:prstGeom prst="rect">
            <a:avLst/>
          </a:prstGeom>
          <a:ln w="12700">
            <a:miter lim="400000"/>
          </a:ln>
        </p:spPr>
      </p:pic>
      <p:sp>
        <p:nvSpPr>
          <p:cNvPr id="642" name="Straight Connector 7"/>
          <p:cNvSpPr/>
          <p:nvPr/>
        </p:nvSpPr>
        <p:spPr>
          <a:xfrm flipV="1">
            <a:off x="2057400" y="1499176"/>
            <a:ext cx="457201" cy="327932"/>
          </a:xfrm>
          <a:prstGeom prst="line">
            <a:avLst/>
          </a:prstGeom>
          <a:ln w="6350">
            <a:solidFill>
              <a:srgbClr val="000000"/>
            </a:solidFill>
            <a:miter/>
          </a:ln>
        </p:spPr>
        <p:txBody>
          <a:bodyPr lIns="45719" rIns="45719"/>
          <a:lstStyle/>
          <a:p>
            <a:endParaRPr/>
          </a:p>
        </p:txBody>
      </p:sp>
      <p:pic>
        <p:nvPicPr>
          <p:cNvPr id="643" name="Picture 10" descr="Picture 10"/>
          <p:cNvPicPr>
            <a:picLocks noChangeAspect="1"/>
          </p:cNvPicPr>
          <p:nvPr/>
        </p:nvPicPr>
        <p:blipFill>
          <a:blip r:embed="rId3">
            <a:extLst/>
          </a:blip>
          <a:stretch>
            <a:fillRect/>
          </a:stretch>
        </p:blipFill>
        <p:spPr>
          <a:xfrm>
            <a:off x="6334125" y="896991"/>
            <a:ext cx="2514600" cy="2514601"/>
          </a:xfrm>
          <a:prstGeom prst="rect">
            <a:avLst/>
          </a:prstGeom>
          <a:ln w="12700">
            <a:miter lim="400000"/>
          </a:ln>
        </p:spPr>
      </p:pic>
      <p:sp>
        <p:nvSpPr>
          <p:cNvPr id="644" name="TextBox 9"/>
          <p:cNvSpPr txBox="1"/>
          <p:nvPr/>
        </p:nvSpPr>
        <p:spPr>
          <a:xfrm>
            <a:off x="2543175" y="1222177"/>
            <a:ext cx="1575083" cy="26425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200">
                <a:latin typeface="Arial"/>
                <a:ea typeface="Arial"/>
                <a:cs typeface="Arial"/>
                <a:sym typeface="Arial"/>
              </a:defRPr>
            </a:lvl1pPr>
          </a:lstStyle>
          <a:p>
            <a:r>
              <a:t>Programming Away…</a:t>
            </a:r>
          </a:p>
        </p:txBody>
      </p:sp>
      <p:sp>
        <p:nvSpPr>
          <p:cNvPr id="645" name="Straight Connector 12"/>
          <p:cNvSpPr/>
          <p:nvPr/>
        </p:nvSpPr>
        <p:spPr>
          <a:xfrm flipV="1">
            <a:off x="2085975" y="4746999"/>
            <a:ext cx="457201" cy="327932"/>
          </a:xfrm>
          <a:prstGeom prst="line">
            <a:avLst/>
          </a:prstGeom>
          <a:ln w="6350">
            <a:solidFill>
              <a:srgbClr val="000000"/>
            </a:solidFill>
            <a:miter/>
          </a:ln>
        </p:spPr>
        <p:txBody>
          <a:bodyPr lIns="45719" rIns="45719"/>
          <a:lstStyle/>
          <a:p>
            <a:endParaRPr/>
          </a:p>
        </p:txBody>
      </p:sp>
      <p:sp>
        <p:nvSpPr>
          <p:cNvPr id="646" name="TextBox 13"/>
          <p:cNvSpPr txBox="1"/>
          <p:nvPr/>
        </p:nvSpPr>
        <p:spPr>
          <a:xfrm>
            <a:off x="2667000" y="4441533"/>
            <a:ext cx="1575083" cy="264256"/>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200">
                <a:latin typeface="Arial"/>
                <a:ea typeface="Arial"/>
                <a:cs typeface="Arial"/>
                <a:sym typeface="Arial"/>
              </a:defRPr>
            </a:lvl1pPr>
          </a:lstStyle>
          <a:p>
            <a:r>
              <a:t>Programming Away…</a:t>
            </a:r>
          </a:p>
        </p:txBody>
      </p:sp>
      <p:pic>
        <p:nvPicPr>
          <p:cNvPr id="647" name="Picture 10" descr="Picture 10"/>
          <p:cNvPicPr>
            <a:picLocks noChangeAspect="1"/>
          </p:cNvPicPr>
          <p:nvPr/>
        </p:nvPicPr>
        <p:blipFill>
          <a:blip r:embed="rId3">
            <a:extLst/>
          </a:blip>
          <a:stretch>
            <a:fillRect/>
          </a:stretch>
        </p:blipFill>
        <p:spPr>
          <a:xfrm>
            <a:off x="6334125" y="3700224"/>
            <a:ext cx="2514600" cy="2514601"/>
          </a:xfrm>
          <a:prstGeom prst="rect">
            <a:avLst/>
          </a:prstGeom>
          <a:ln w="12700">
            <a:miter lim="400000"/>
          </a:ln>
        </p:spPr>
      </p:pic>
      <p:sp>
        <p:nvSpPr>
          <p:cNvPr id="648" name="TextBox 15"/>
          <p:cNvSpPr txBox="1"/>
          <p:nvPr/>
        </p:nvSpPr>
        <p:spPr>
          <a:xfrm>
            <a:off x="3798365" y="2501526"/>
            <a:ext cx="2457560" cy="350663"/>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b="1">
                <a:latin typeface="Arial"/>
                <a:ea typeface="Arial"/>
                <a:cs typeface="Arial"/>
                <a:sym typeface="Arial"/>
              </a:defRPr>
            </a:lvl1pPr>
          </a:lstStyle>
          <a:p>
            <a:r>
              <a:t>SpongeBob's Version</a:t>
            </a:r>
          </a:p>
        </p:txBody>
      </p:sp>
      <p:sp>
        <p:nvSpPr>
          <p:cNvPr id="649" name="TextBox 18"/>
          <p:cNvSpPr txBox="1"/>
          <p:nvPr/>
        </p:nvSpPr>
        <p:spPr>
          <a:xfrm>
            <a:off x="4242351" y="5325404"/>
            <a:ext cx="1810716" cy="3506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b="1">
                <a:latin typeface="Arial"/>
                <a:ea typeface="Arial"/>
                <a:cs typeface="Arial"/>
                <a:sym typeface="Arial"/>
              </a:defRPr>
            </a:lvl1pPr>
          </a:lstStyle>
          <a:p>
            <a:r>
              <a:t>Steph’s Version</a:t>
            </a:r>
          </a:p>
        </p:txBody>
      </p:sp>
      <p:pic>
        <p:nvPicPr>
          <p:cNvPr id="650" name="steph.jpg" descr="steph.jpg"/>
          <p:cNvPicPr>
            <a:picLocks noChangeAspect="1"/>
          </p:cNvPicPr>
          <p:nvPr/>
        </p:nvPicPr>
        <p:blipFill>
          <a:blip r:embed="rId4">
            <a:extLst/>
          </a:blip>
          <a:stretch>
            <a:fillRect/>
          </a:stretch>
        </p:blipFill>
        <p:spPr>
          <a:xfrm>
            <a:off x="513170" y="4400451"/>
            <a:ext cx="1432297" cy="179037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 name="Title 1"/>
          <p:cNvSpPr txBox="1">
            <a:spLocks noGrp="1"/>
          </p:cNvSpPr>
          <p:nvPr>
            <p:ph type="title"/>
          </p:nvPr>
        </p:nvSpPr>
        <p:spPr>
          <a:xfrm>
            <a:off x="304799" y="-1"/>
            <a:ext cx="5470528" cy="653856"/>
          </a:xfrm>
          <a:prstGeom prst="rect">
            <a:avLst/>
          </a:prstGeom>
        </p:spPr>
        <p:txBody>
          <a:bodyPr/>
          <a:lstStyle/>
          <a:p>
            <a:r>
              <a:t>The Group Project</a:t>
            </a:r>
          </a:p>
        </p:txBody>
      </p:sp>
      <p:pic>
        <p:nvPicPr>
          <p:cNvPr id="653" name="Picture 2" descr="Picture 2"/>
          <p:cNvPicPr>
            <a:picLocks noChangeAspect="1"/>
          </p:cNvPicPr>
          <p:nvPr/>
        </p:nvPicPr>
        <p:blipFill>
          <a:blip r:embed="rId2">
            <a:extLst/>
          </a:blip>
          <a:stretch>
            <a:fillRect/>
          </a:stretch>
        </p:blipFill>
        <p:spPr>
          <a:xfrm>
            <a:off x="287179" y="1154007"/>
            <a:ext cx="1741605" cy="1442372"/>
          </a:xfrm>
          <a:prstGeom prst="rect">
            <a:avLst/>
          </a:prstGeom>
          <a:ln w="12700">
            <a:miter lim="400000"/>
          </a:ln>
        </p:spPr>
      </p:pic>
      <p:sp>
        <p:nvSpPr>
          <p:cNvPr id="654" name="Straight Connector 7"/>
          <p:cNvSpPr/>
          <p:nvPr/>
        </p:nvSpPr>
        <p:spPr>
          <a:xfrm flipV="1">
            <a:off x="2057400" y="1499176"/>
            <a:ext cx="457201" cy="327932"/>
          </a:xfrm>
          <a:prstGeom prst="line">
            <a:avLst/>
          </a:prstGeom>
          <a:ln w="6350">
            <a:solidFill>
              <a:srgbClr val="000000"/>
            </a:solidFill>
            <a:miter/>
          </a:ln>
        </p:spPr>
        <p:txBody>
          <a:bodyPr lIns="45719" rIns="45719"/>
          <a:lstStyle/>
          <a:p>
            <a:endParaRPr/>
          </a:p>
        </p:txBody>
      </p:sp>
      <p:pic>
        <p:nvPicPr>
          <p:cNvPr id="655" name="Picture 10" descr="Picture 10"/>
          <p:cNvPicPr>
            <a:picLocks noChangeAspect="1"/>
          </p:cNvPicPr>
          <p:nvPr/>
        </p:nvPicPr>
        <p:blipFill>
          <a:blip r:embed="rId3">
            <a:extLst/>
          </a:blip>
          <a:stretch>
            <a:fillRect/>
          </a:stretch>
        </p:blipFill>
        <p:spPr>
          <a:xfrm>
            <a:off x="6334125" y="896991"/>
            <a:ext cx="2514600" cy="2514601"/>
          </a:xfrm>
          <a:prstGeom prst="rect">
            <a:avLst/>
          </a:prstGeom>
          <a:ln w="12700">
            <a:miter lim="400000"/>
          </a:ln>
        </p:spPr>
      </p:pic>
      <p:sp>
        <p:nvSpPr>
          <p:cNvPr id="656" name="TextBox 9"/>
          <p:cNvSpPr txBox="1"/>
          <p:nvPr/>
        </p:nvSpPr>
        <p:spPr>
          <a:xfrm>
            <a:off x="2543175" y="1222177"/>
            <a:ext cx="1575083" cy="26425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200">
                <a:latin typeface="Arial"/>
                <a:ea typeface="Arial"/>
                <a:cs typeface="Arial"/>
                <a:sym typeface="Arial"/>
              </a:defRPr>
            </a:lvl1pPr>
          </a:lstStyle>
          <a:p>
            <a:r>
              <a:t>Programming Away…</a:t>
            </a:r>
          </a:p>
        </p:txBody>
      </p:sp>
      <p:sp>
        <p:nvSpPr>
          <p:cNvPr id="657" name="Straight Connector 12"/>
          <p:cNvSpPr/>
          <p:nvPr/>
        </p:nvSpPr>
        <p:spPr>
          <a:xfrm flipV="1">
            <a:off x="2085975" y="4746999"/>
            <a:ext cx="457201" cy="327932"/>
          </a:xfrm>
          <a:prstGeom prst="line">
            <a:avLst/>
          </a:prstGeom>
          <a:ln w="6350">
            <a:solidFill>
              <a:srgbClr val="000000"/>
            </a:solidFill>
            <a:miter/>
          </a:ln>
        </p:spPr>
        <p:txBody>
          <a:bodyPr lIns="45719" rIns="45719"/>
          <a:lstStyle/>
          <a:p>
            <a:endParaRPr/>
          </a:p>
        </p:txBody>
      </p:sp>
      <p:sp>
        <p:nvSpPr>
          <p:cNvPr id="658" name="TextBox 13"/>
          <p:cNvSpPr txBox="1"/>
          <p:nvPr/>
        </p:nvSpPr>
        <p:spPr>
          <a:xfrm>
            <a:off x="2667000" y="4441533"/>
            <a:ext cx="1575083" cy="264256"/>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200">
                <a:latin typeface="Arial"/>
                <a:ea typeface="Arial"/>
                <a:cs typeface="Arial"/>
                <a:sym typeface="Arial"/>
              </a:defRPr>
            </a:lvl1pPr>
          </a:lstStyle>
          <a:p>
            <a:r>
              <a:t>Programming Away…</a:t>
            </a:r>
          </a:p>
        </p:txBody>
      </p:sp>
      <p:pic>
        <p:nvPicPr>
          <p:cNvPr id="659" name="Picture 10" descr="Picture 10"/>
          <p:cNvPicPr>
            <a:picLocks noChangeAspect="1"/>
          </p:cNvPicPr>
          <p:nvPr/>
        </p:nvPicPr>
        <p:blipFill>
          <a:blip r:embed="rId3">
            <a:extLst/>
          </a:blip>
          <a:stretch>
            <a:fillRect/>
          </a:stretch>
        </p:blipFill>
        <p:spPr>
          <a:xfrm>
            <a:off x="6334125" y="3700224"/>
            <a:ext cx="2514600" cy="2514601"/>
          </a:xfrm>
          <a:prstGeom prst="rect">
            <a:avLst/>
          </a:prstGeom>
          <a:ln w="12700">
            <a:miter lim="400000"/>
          </a:ln>
        </p:spPr>
      </p:pic>
      <p:sp>
        <p:nvSpPr>
          <p:cNvPr id="660" name="Straight Arrow Connector 17"/>
          <p:cNvSpPr/>
          <p:nvPr/>
        </p:nvSpPr>
        <p:spPr>
          <a:xfrm flipV="1">
            <a:off x="4209015" y="2154291"/>
            <a:ext cx="2125111" cy="1115540"/>
          </a:xfrm>
          <a:prstGeom prst="line">
            <a:avLst/>
          </a:prstGeom>
          <a:ln w="66675">
            <a:solidFill>
              <a:srgbClr val="5B9BD5"/>
            </a:solidFill>
            <a:miter/>
            <a:tailEnd type="triangle"/>
          </a:ln>
        </p:spPr>
        <p:txBody>
          <a:bodyPr lIns="45719" rIns="45719"/>
          <a:lstStyle/>
          <a:p>
            <a:endParaRPr/>
          </a:p>
        </p:txBody>
      </p:sp>
      <p:sp>
        <p:nvSpPr>
          <p:cNvPr id="661" name="Straight Arrow Connector 18"/>
          <p:cNvSpPr/>
          <p:nvPr/>
        </p:nvSpPr>
        <p:spPr>
          <a:xfrm>
            <a:off x="4209016" y="3315592"/>
            <a:ext cx="2125110" cy="1641932"/>
          </a:xfrm>
          <a:prstGeom prst="line">
            <a:avLst/>
          </a:prstGeom>
          <a:ln w="66675">
            <a:solidFill>
              <a:srgbClr val="5B9BD5"/>
            </a:solidFill>
            <a:miter/>
            <a:tailEnd type="triangle"/>
          </a:ln>
        </p:spPr>
        <p:txBody>
          <a:bodyPr lIns="45719" rIns="45719"/>
          <a:lstStyle/>
          <a:p>
            <a:endParaRPr/>
          </a:p>
        </p:txBody>
      </p:sp>
      <p:sp>
        <p:nvSpPr>
          <p:cNvPr id="662" name="Rectangle 19"/>
          <p:cNvSpPr/>
          <p:nvPr/>
        </p:nvSpPr>
        <p:spPr>
          <a:xfrm>
            <a:off x="2057400" y="2925624"/>
            <a:ext cx="3962400" cy="774600"/>
          </a:xfrm>
          <a:prstGeom prst="rect">
            <a:avLst/>
          </a:prstGeom>
          <a:solidFill>
            <a:srgbClr val="D11034"/>
          </a:solidFill>
          <a:ln w="12700">
            <a:miter lim="400000"/>
          </a:ln>
        </p:spPr>
        <p:txBody>
          <a:bodyPr lIns="45719" rIns="45719" anchor="ctr"/>
          <a:lstStyle/>
          <a:p>
            <a:pPr algn="ctr">
              <a:defRPr>
                <a:solidFill>
                  <a:srgbClr val="FFFFFF"/>
                </a:solidFill>
              </a:defRPr>
            </a:pPr>
            <a:endParaRPr/>
          </a:p>
        </p:txBody>
      </p:sp>
      <p:sp>
        <p:nvSpPr>
          <p:cNvPr id="663" name="TextBox 20"/>
          <p:cNvSpPr txBox="1"/>
          <p:nvPr/>
        </p:nvSpPr>
        <p:spPr>
          <a:xfrm>
            <a:off x="2286000" y="2925624"/>
            <a:ext cx="3733800" cy="61736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b="1">
                <a:solidFill>
                  <a:srgbClr val="FFFFFF"/>
                </a:solidFill>
                <a:latin typeface="Arial"/>
                <a:ea typeface="Arial"/>
                <a:cs typeface="Arial"/>
                <a:sym typeface="Arial"/>
              </a:defRPr>
            </a:pPr>
            <a:r>
              <a:t>Now they have two completely </a:t>
            </a:r>
            <a:r>
              <a:rPr i="1" u="sng"/>
              <a:t>different</a:t>
            </a:r>
            <a:r>
              <a:t> versions.</a:t>
            </a:r>
          </a:p>
        </p:txBody>
      </p:sp>
      <p:pic>
        <p:nvPicPr>
          <p:cNvPr id="664" name="steph.jpg" descr="steph.jpg"/>
          <p:cNvPicPr>
            <a:picLocks noChangeAspect="1"/>
          </p:cNvPicPr>
          <p:nvPr/>
        </p:nvPicPr>
        <p:blipFill>
          <a:blip r:embed="rId4">
            <a:extLst/>
          </a:blip>
          <a:stretch>
            <a:fillRect/>
          </a:stretch>
        </p:blipFill>
        <p:spPr>
          <a:xfrm>
            <a:off x="513170" y="4400451"/>
            <a:ext cx="1432297" cy="179037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Title 1"/>
          <p:cNvSpPr txBox="1">
            <a:spLocks noGrp="1"/>
          </p:cNvSpPr>
          <p:nvPr>
            <p:ph type="title"/>
          </p:nvPr>
        </p:nvSpPr>
        <p:spPr>
          <a:xfrm>
            <a:off x="304799" y="-1"/>
            <a:ext cx="5470528" cy="653856"/>
          </a:xfrm>
          <a:prstGeom prst="rect">
            <a:avLst/>
          </a:prstGeom>
        </p:spPr>
        <p:txBody>
          <a:bodyPr/>
          <a:lstStyle/>
          <a:p>
            <a:r>
              <a:t>The Group Project</a:t>
            </a:r>
          </a:p>
        </p:txBody>
      </p:sp>
      <p:pic>
        <p:nvPicPr>
          <p:cNvPr id="667" name="Picture 2" descr="Picture 2"/>
          <p:cNvPicPr>
            <a:picLocks noChangeAspect="1"/>
          </p:cNvPicPr>
          <p:nvPr/>
        </p:nvPicPr>
        <p:blipFill>
          <a:blip r:embed="rId2">
            <a:extLst/>
          </a:blip>
          <a:stretch>
            <a:fillRect/>
          </a:stretch>
        </p:blipFill>
        <p:spPr>
          <a:xfrm>
            <a:off x="287179" y="1154007"/>
            <a:ext cx="1741605" cy="1442372"/>
          </a:xfrm>
          <a:prstGeom prst="rect">
            <a:avLst/>
          </a:prstGeom>
          <a:ln w="12700">
            <a:miter lim="400000"/>
          </a:ln>
        </p:spPr>
      </p:pic>
      <p:sp>
        <p:nvSpPr>
          <p:cNvPr id="668" name="Straight Connector 7"/>
          <p:cNvSpPr/>
          <p:nvPr/>
        </p:nvSpPr>
        <p:spPr>
          <a:xfrm flipV="1">
            <a:off x="2057400" y="1499176"/>
            <a:ext cx="457201" cy="327932"/>
          </a:xfrm>
          <a:prstGeom prst="line">
            <a:avLst/>
          </a:prstGeom>
          <a:ln w="6350">
            <a:solidFill>
              <a:srgbClr val="000000"/>
            </a:solidFill>
            <a:miter/>
          </a:ln>
        </p:spPr>
        <p:txBody>
          <a:bodyPr lIns="45719" rIns="45719"/>
          <a:lstStyle/>
          <a:p>
            <a:endParaRPr/>
          </a:p>
        </p:txBody>
      </p:sp>
      <p:pic>
        <p:nvPicPr>
          <p:cNvPr id="669" name="Picture 10" descr="Picture 10"/>
          <p:cNvPicPr>
            <a:picLocks noChangeAspect="1"/>
          </p:cNvPicPr>
          <p:nvPr/>
        </p:nvPicPr>
        <p:blipFill>
          <a:blip r:embed="rId3">
            <a:extLst/>
          </a:blip>
          <a:stretch>
            <a:fillRect/>
          </a:stretch>
        </p:blipFill>
        <p:spPr>
          <a:xfrm>
            <a:off x="6334125" y="896991"/>
            <a:ext cx="2514600" cy="2514601"/>
          </a:xfrm>
          <a:prstGeom prst="rect">
            <a:avLst/>
          </a:prstGeom>
          <a:ln w="12700">
            <a:miter lim="400000"/>
          </a:ln>
        </p:spPr>
      </p:pic>
      <p:sp>
        <p:nvSpPr>
          <p:cNvPr id="670" name="TextBox 9"/>
          <p:cNvSpPr txBox="1"/>
          <p:nvPr/>
        </p:nvSpPr>
        <p:spPr>
          <a:xfrm>
            <a:off x="2543175" y="1222177"/>
            <a:ext cx="1575083" cy="26425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200">
                <a:latin typeface="Arial"/>
                <a:ea typeface="Arial"/>
                <a:cs typeface="Arial"/>
                <a:sym typeface="Arial"/>
              </a:defRPr>
            </a:lvl1pPr>
          </a:lstStyle>
          <a:p>
            <a:r>
              <a:t>Programming Away…</a:t>
            </a:r>
          </a:p>
        </p:txBody>
      </p:sp>
      <p:sp>
        <p:nvSpPr>
          <p:cNvPr id="671" name="Straight Connector 12"/>
          <p:cNvSpPr/>
          <p:nvPr/>
        </p:nvSpPr>
        <p:spPr>
          <a:xfrm flipV="1">
            <a:off x="2085975" y="4746999"/>
            <a:ext cx="457201" cy="327932"/>
          </a:xfrm>
          <a:prstGeom prst="line">
            <a:avLst/>
          </a:prstGeom>
          <a:ln w="6350">
            <a:solidFill>
              <a:srgbClr val="000000"/>
            </a:solidFill>
            <a:miter/>
          </a:ln>
        </p:spPr>
        <p:txBody>
          <a:bodyPr lIns="45719" rIns="45719"/>
          <a:lstStyle/>
          <a:p>
            <a:endParaRPr/>
          </a:p>
        </p:txBody>
      </p:sp>
      <p:sp>
        <p:nvSpPr>
          <p:cNvPr id="672" name="TextBox 13"/>
          <p:cNvSpPr txBox="1"/>
          <p:nvPr/>
        </p:nvSpPr>
        <p:spPr>
          <a:xfrm>
            <a:off x="2667000" y="4441533"/>
            <a:ext cx="1575083" cy="264256"/>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200">
                <a:latin typeface="Arial"/>
                <a:ea typeface="Arial"/>
                <a:cs typeface="Arial"/>
                <a:sym typeface="Arial"/>
              </a:defRPr>
            </a:lvl1pPr>
          </a:lstStyle>
          <a:p>
            <a:r>
              <a:t>Programming Away…</a:t>
            </a:r>
          </a:p>
        </p:txBody>
      </p:sp>
      <p:pic>
        <p:nvPicPr>
          <p:cNvPr id="673" name="Picture 10" descr="Picture 10"/>
          <p:cNvPicPr>
            <a:picLocks noChangeAspect="1"/>
          </p:cNvPicPr>
          <p:nvPr/>
        </p:nvPicPr>
        <p:blipFill>
          <a:blip r:embed="rId3">
            <a:extLst/>
          </a:blip>
          <a:stretch>
            <a:fillRect/>
          </a:stretch>
        </p:blipFill>
        <p:spPr>
          <a:xfrm>
            <a:off x="6334125" y="3700224"/>
            <a:ext cx="2514600" cy="2514601"/>
          </a:xfrm>
          <a:prstGeom prst="rect">
            <a:avLst/>
          </a:prstGeom>
          <a:ln w="12700">
            <a:miter lim="400000"/>
          </a:ln>
        </p:spPr>
      </p:pic>
      <p:pic>
        <p:nvPicPr>
          <p:cNvPr id="674" name="Picture 2" descr="Picture 2"/>
          <p:cNvPicPr>
            <a:picLocks noChangeAspect="1"/>
          </p:cNvPicPr>
          <p:nvPr/>
        </p:nvPicPr>
        <p:blipFill>
          <a:blip r:embed="rId4">
            <a:extLst/>
          </a:blip>
          <a:stretch>
            <a:fillRect/>
          </a:stretch>
        </p:blipFill>
        <p:spPr>
          <a:xfrm>
            <a:off x="609600" y="2781874"/>
            <a:ext cx="1239407" cy="1520475"/>
          </a:xfrm>
          <a:prstGeom prst="rect">
            <a:avLst/>
          </a:prstGeom>
          <a:ln w="12700">
            <a:miter lim="400000"/>
          </a:ln>
        </p:spPr>
      </p:pic>
      <p:pic>
        <p:nvPicPr>
          <p:cNvPr id="675" name="steph.jpg" descr="steph.jpg"/>
          <p:cNvPicPr>
            <a:picLocks noChangeAspect="1"/>
          </p:cNvPicPr>
          <p:nvPr/>
        </p:nvPicPr>
        <p:blipFill>
          <a:blip r:embed="rId5">
            <a:extLst/>
          </a:blip>
          <a:stretch>
            <a:fillRect/>
          </a:stretch>
        </p:blipFill>
        <p:spPr>
          <a:xfrm>
            <a:off x="513170" y="4400451"/>
            <a:ext cx="1432297" cy="179037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 name="Title 1"/>
          <p:cNvSpPr txBox="1">
            <a:spLocks noGrp="1"/>
          </p:cNvSpPr>
          <p:nvPr>
            <p:ph type="title"/>
          </p:nvPr>
        </p:nvSpPr>
        <p:spPr>
          <a:xfrm>
            <a:off x="304799" y="-1"/>
            <a:ext cx="5470528" cy="653856"/>
          </a:xfrm>
          <a:prstGeom prst="rect">
            <a:avLst/>
          </a:prstGeom>
        </p:spPr>
        <p:txBody>
          <a:bodyPr/>
          <a:lstStyle/>
          <a:p>
            <a:r>
              <a:t>The Group Project</a:t>
            </a:r>
          </a:p>
        </p:txBody>
      </p:sp>
      <p:pic>
        <p:nvPicPr>
          <p:cNvPr id="678" name="Picture 2" descr="Picture 2"/>
          <p:cNvPicPr>
            <a:picLocks noChangeAspect="1"/>
          </p:cNvPicPr>
          <p:nvPr/>
        </p:nvPicPr>
        <p:blipFill>
          <a:blip r:embed="rId2">
            <a:extLst/>
          </a:blip>
          <a:stretch>
            <a:fillRect/>
          </a:stretch>
        </p:blipFill>
        <p:spPr>
          <a:xfrm>
            <a:off x="287179" y="1154007"/>
            <a:ext cx="1741605" cy="1442372"/>
          </a:xfrm>
          <a:prstGeom prst="rect">
            <a:avLst/>
          </a:prstGeom>
          <a:ln w="12700">
            <a:miter lim="400000"/>
          </a:ln>
        </p:spPr>
      </p:pic>
      <p:sp>
        <p:nvSpPr>
          <p:cNvPr id="679" name="Straight Connector 7"/>
          <p:cNvSpPr/>
          <p:nvPr/>
        </p:nvSpPr>
        <p:spPr>
          <a:xfrm flipV="1">
            <a:off x="2057400" y="1499176"/>
            <a:ext cx="457201" cy="327932"/>
          </a:xfrm>
          <a:prstGeom prst="line">
            <a:avLst/>
          </a:prstGeom>
          <a:ln w="6350">
            <a:solidFill>
              <a:srgbClr val="000000"/>
            </a:solidFill>
            <a:miter/>
          </a:ln>
        </p:spPr>
        <p:txBody>
          <a:bodyPr lIns="45719" rIns="45719"/>
          <a:lstStyle/>
          <a:p>
            <a:endParaRPr/>
          </a:p>
        </p:txBody>
      </p:sp>
      <p:pic>
        <p:nvPicPr>
          <p:cNvPr id="680" name="Picture 10" descr="Picture 10"/>
          <p:cNvPicPr>
            <a:picLocks noChangeAspect="1"/>
          </p:cNvPicPr>
          <p:nvPr/>
        </p:nvPicPr>
        <p:blipFill>
          <a:blip r:embed="rId3">
            <a:extLst/>
          </a:blip>
          <a:stretch>
            <a:fillRect/>
          </a:stretch>
        </p:blipFill>
        <p:spPr>
          <a:xfrm>
            <a:off x="6334125" y="896991"/>
            <a:ext cx="2514600" cy="2514601"/>
          </a:xfrm>
          <a:prstGeom prst="rect">
            <a:avLst/>
          </a:prstGeom>
          <a:ln w="12700">
            <a:miter lim="400000"/>
          </a:ln>
        </p:spPr>
      </p:pic>
      <p:sp>
        <p:nvSpPr>
          <p:cNvPr id="681" name="TextBox 9"/>
          <p:cNvSpPr txBox="1"/>
          <p:nvPr/>
        </p:nvSpPr>
        <p:spPr>
          <a:xfrm>
            <a:off x="2543175" y="1222177"/>
            <a:ext cx="1575083" cy="26425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200">
                <a:latin typeface="Arial"/>
                <a:ea typeface="Arial"/>
                <a:cs typeface="Arial"/>
                <a:sym typeface="Arial"/>
              </a:defRPr>
            </a:lvl1pPr>
          </a:lstStyle>
          <a:p>
            <a:r>
              <a:t>Programming Away…</a:t>
            </a:r>
          </a:p>
        </p:txBody>
      </p:sp>
      <p:sp>
        <p:nvSpPr>
          <p:cNvPr id="682" name="Straight Connector 12"/>
          <p:cNvSpPr/>
          <p:nvPr/>
        </p:nvSpPr>
        <p:spPr>
          <a:xfrm flipV="1">
            <a:off x="2085975" y="4746999"/>
            <a:ext cx="457201" cy="327932"/>
          </a:xfrm>
          <a:prstGeom prst="line">
            <a:avLst/>
          </a:prstGeom>
          <a:ln w="6350">
            <a:solidFill>
              <a:srgbClr val="000000"/>
            </a:solidFill>
            <a:miter/>
          </a:ln>
        </p:spPr>
        <p:txBody>
          <a:bodyPr lIns="45719" rIns="45719"/>
          <a:lstStyle/>
          <a:p>
            <a:endParaRPr/>
          </a:p>
        </p:txBody>
      </p:sp>
      <p:sp>
        <p:nvSpPr>
          <p:cNvPr id="683" name="TextBox 13"/>
          <p:cNvSpPr txBox="1"/>
          <p:nvPr/>
        </p:nvSpPr>
        <p:spPr>
          <a:xfrm>
            <a:off x="2667000" y="4441533"/>
            <a:ext cx="1575083" cy="264256"/>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200">
                <a:latin typeface="Arial"/>
                <a:ea typeface="Arial"/>
                <a:cs typeface="Arial"/>
                <a:sym typeface="Arial"/>
              </a:defRPr>
            </a:lvl1pPr>
          </a:lstStyle>
          <a:p>
            <a:r>
              <a:t>Programming Away…</a:t>
            </a:r>
          </a:p>
        </p:txBody>
      </p:sp>
      <p:pic>
        <p:nvPicPr>
          <p:cNvPr id="684" name="Picture 10" descr="Picture 10"/>
          <p:cNvPicPr>
            <a:picLocks noChangeAspect="1"/>
          </p:cNvPicPr>
          <p:nvPr/>
        </p:nvPicPr>
        <p:blipFill>
          <a:blip r:embed="rId3">
            <a:extLst/>
          </a:blip>
          <a:stretch>
            <a:fillRect/>
          </a:stretch>
        </p:blipFill>
        <p:spPr>
          <a:xfrm>
            <a:off x="6334125" y="3700224"/>
            <a:ext cx="2514600" cy="2514601"/>
          </a:xfrm>
          <a:prstGeom prst="rect">
            <a:avLst/>
          </a:prstGeom>
          <a:ln w="12700">
            <a:miter lim="400000"/>
          </a:ln>
        </p:spPr>
      </p:pic>
      <p:pic>
        <p:nvPicPr>
          <p:cNvPr id="685" name="Picture 2" descr="Picture 2"/>
          <p:cNvPicPr>
            <a:picLocks noChangeAspect="1"/>
          </p:cNvPicPr>
          <p:nvPr/>
        </p:nvPicPr>
        <p:blipFill>
          <a:blip r:embed="rId4">
            <a:extLst/>
          </a:blip>
          <a:stretch>
            <a:fillRect/>
          </a:stretch>
        </p:blipFill>
        <p:spPr>
          <a:xfrm>
            <a:off x="609600" y="2781874"/>
            <a:ext cx="1239407" cy="1520475"/>
          </a:xfrm>
          <a:prstGeom prst="rect">
            <a:avLst/>
          </a:prstGeom>
          <a:ln w="12700">
            <a:miter lim="400000"/>
          </a:ln>
        </p:spPr>
      </p:pic>
      <p:sp>
        <p:nvSpPr>
          <p:cNvPr id="686" name="Straight Connector 11"/>
          <p:cNvSpPr/>
          <p:nvPr/>
        </p:nvSpPr>
        <p:spPr>
          <a:xfrm flipV="1">
            <a:off x="2112653" y="3095075"/>
            <a:ext cx="457201" cy="327932"/>
          </a:xfrm>
          <a:prstGeom prst="line">
            <a:avLst/>
          </a:prstGeom>
          <a:ln w="6350">
            <a:solidFill>
              <a:srgbClr val="000000"/>
            </a:solidFill>
            <a:miter/>
          </a:ln>
        </p:spPr>
        <p:txBody>
          <a:bodyPr lIns="45719" rIns="45719"/>
          <a:lstStyle/>
          <a:p>
            <a:endParaRPr/>
          </a:p>
        </p:txBody>
      </p:sp>
      <p:sp>
        <p:nvSpPr>
          <p:cNvPr id="687" name="TextBox 15"/>
          <p:cNvSpPr txBox="1"/>
          <p:nvPr/>
        </p:nvSpPr>
        <p:spPr>
          <a:xfrm>
            <a:off x="2579378" y="2627579"/>
            <a:ext cx="4507223" cy="94257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3000" b="1">
                <a:latin typeface="Arial"/>
                <a:ea typeface="Arial"/>
                <a:cs typeface="Arial"/>
                <a:sym typeface="Arial"/>
              </a:defRPr>
            </a:lvl1pPr>
          </a:lstStyle>
          <a:p>
            <a:r>
              <a:t>I would like to contribute please!</a:t>
            </a:r>
          </a:p>
        </p:txBody>
      </p:sp>
      <p:pic>
        <p:nvPicPr>
          <p:cNvPr id="688" name="steph.jpg" descr="steph.jpg"/>
          <p:cNvPicPr>
            <a:picLocks noChangeAspect="1"/>
          </p:cNvPicPr>
          <p:nvPr/>
        </p:nvPicPr>
        <p:blipFill>
          <a:blip r:embed="rId5">
            <a:extLst/>
          </a:blip>
          <a:stretch>
            <a:fillRect/>
          </a:stretch>
        </p:blipFill>
        <p:spPr>
          <a:xfrm>
            <a:off x="513170" y="4400451"/>
            <a:ext cx="1432297" cy="179037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 name="Title 1"/>
          <p:cNvSpPr txBox="1">
            <a:spLocks noGrp="1"/>
          </p:cNvSpPr>
          <p:nvPr>
            <p:ph type="title"/>
          </p:nvPr>
        </p:nvSpPr>
        <p:spPr>
          <a:xfrm>
            <a:off x="304799" y="-1"/>
            <a:ext cx="5470528" cy="653856"/>
          </a:xfrm>
          <a:prstGeom prst="rect">
            <a:avLst/>
          </a:prstGeom>
        </p:spPr>
        <p:txBody>
          <a:bodyPr/>
          <a:lstStyle/>
          <a:p>
            <a:r>
              <a:t>The Group Project – Tragedy #2</a:t>
            </a:r>
          </a:p>
        </p:txBody>
      </p:sp>
      <p:pic>
        <p:nvPicPr>
          <p:cNvPr id="691" name="Picture 2" descr="Picture 2"/>
          <p:cNvPicPr>
            <a:picLocks noChangeAspect="1"/>
          </p:cNvPicPr>
          <p:nvPr/>
        </p:nvPicPr>
        <p:blipFill>
          <a:blip r:embed="rId2">
            <a:extLst/>
          </a:blip>
          <a:stretch>
            <a:fillRect/>
          </a:stretch>
        </p:blipFill>
        <p:spPr>
          <a:xfrm>
            <a:off x="287179" y="1154007"/>
            <a:ext cx="1741605" cy="1442372"/>
          </a:xfrm>
          <a:prstGeom prst="rect">
            <a:avLst/>
          </a:prstGeom>
          <a:ln w="12700">
            <a:miter lim="400000"/>
          </a:ln>
        </p:spPr>
      </p:pic>
      <p:sp>
        <p:nvSpPr>
          <p:cNvPr id="692" name="Straight Connector 7"/>
          <p:cNvSpPr/>
          <p:nvPr/>
        </p:nvSpPr>
        <p:spPr>
          <a:xfrm flipV="1">
            <a:off x="2057400" y="1499176"/>
            <a:ext cx="457201" cy="327932"/>
          </a:xfrm>
          <a:prstGeom prst="line">
            <a:avLst/>
          </a:prstGeom>
          <a:ln w="6350">
            <a:solidFill>
              <a:srgbClr val="000000"/>
            </a:solidFill>
            <a:miter/>
          </a:ln>
        </p:spPr>
        <p:txBody>
          <a:bodyPr lIns="45719" rIns="45719"/>
          <a:lstStyle/>
          <a:p>
            <a:endParaRPr/>
          </a:p>
        </p:txBody>
      </p:sp>
      <p:pic>
        <p:nvPicPr>
          <p:cNvPr id="693" name="Picture 10" descr="Picture 10"/>
          <p:cNvPicPr>
            <a:picLocks noChangeAspect="1"/>
          </p:cNvPicPr>
          <p:nvPr/>
        </p:nvPicPr>
        <p:blipFill>
          <a:blip r:embed="rId3">
            <a:extLst/>
          </a:blip>
          <a:stretch>
            <a:fillRect/>
          </a:stretch>
        </p:blipFill>
        <p:spPr>
          <a:xfrm>
            <a:off x="6334125" y="896991"/>
            <a:ext cx="2514600" cy="2514601"/>
          </a:xfrm>
          <a:prstGeom prst="rect">
            <a:avLst/>
          </a:prstGeom>
          <a:ln w="12700">
            <a:miter lim="400000"/>
          </a:ln>
        </p:spPr>
      </p:pic>
      <p:sp>
        <p:nvSpPr>
          <p:cNvPr id="694" name="TextBox 9"/>
          <p:cNvSpPr txBox="1"/>
          <p:nvPr/>
        </p:nvSpPr>
        <p:spPr>
          <a:xfrm>
            <a:off x="2543175" y="1222177"/>
            <a:ext cx="1575083" cy="26425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200">
                <a:latin typeface="Arial"/>
                <a:ea typeface="Arial"/>
                <a:cs typeface="Arial"/>
                <a:sym typeface="Arial"/>
              </a:defRPr>
            </a:lvl1pPr>
          </a:lstStyle>
          <a:p>
            <a:r>
              <a:t>Programming Away…</a:t>
            </a:r>
          </a:p>
        </p:txBody>
      </p:sp>
      <p:sp>
        <p:nvSpPr>
          <p:cNvPr id="695" name="Straight Connector 12"/>
          <p:cNvSpPr/>
          <p:nvPr/>
        </p:nvSpPr>
        <p:spPr>
          <a:xfrm flipV="1">
            <a:off x="2085975" y="4746999"/>
            <a:ext cx="457201" cy="327932"/>
          </a:xfrm>
          <a:prstGeom prst="line">
            <a:avLst/>
          </a:prstGeom>
          <a:ln w="6350">
            <a:solidFill>
              <a:srgbClr val="000000"/>
            </a:solidFill>
            <a:miter/>
          </a:ln>
        </p:spPr>
        <p:txBody>
          <a:bodyPr lIns="45719" rIns="45719"/>
          <a:lstStyle/>
          <a:p>
            <a:endParaRPr/>
          </a:p>
        </p:txBody>
      </p:sp>
      <p:sp>
        <p:nvSpPr>
          <p:cNvPr id="696" name="TextBox 13"/>
          <p:cNvSpPr txBox="1"/>
          <p:nvPr/>
        </p:nvSpPr>
        <p:spPr>
          <a:xfrm>
            <a:off x="2667000" y="4441533"/>
            <a:ext cx="1575083" cy="264256"/>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200">
                <a:latin typeface="Arial"/>
                <a:ea typeface="Arial"/>
                <a:cs typeface="Arial"/>
                <a:sym typeface="Arial"/>
              </a:defRPr>
            </a:lvl1pPr>
          </a:lstStyle>
          <a:p>
            <a:r>
              <a:t>Programming Away…</a:t>
            </a:r>
          </a:p>
        </p:txBody>
      </p:sp>
      <p:pic>
        <p:nvPicPr>
          <p:cNvPr id="697" name="Picture 10" descr="Picture 10"/>
          <p:cNvPicPr>
            <a:picLocks noChangeAspect="1"/>
          </p:cNvPicPr>
          <p:nvPr/>
        </p:nvPicPr>
        <p:blipFill>
          <a:blip r:embed="rId3">
            <a:extLst/>
          </a:blip>
          <a:stretch>
            <a:fillRect/>
          </a:stretch>
        </p:blipFill>
        <p:spPr>
          <a:xfrm>
            <a:off x="6334125" y="3700224"/>
            <a:ext cx="2514600" cy="2514601"/>
          </a:xfrm>
          <a:prstGeom prst="rect">
            <a:avLst/>
          </a:prstGeom>
          <a:ln w="12700">
            <a:miter lim="400000"/>
          </a:ln>
        </p:spPr>
      </p:pic>
      <p:pic>
        <p:nvPicPr>
          <p:cNvPr id="698" name="Picture 2" descr="Picture 2"/>
          <p:cNvPicPr>
            <a:picLocks noChangeAspect="1"/>
          </p:cNvPicPr>
          <p:nvPr/>
        </p:nvPicPr>
        <p:blipFill>
          <a:blip r:embed="rId4">
            <a:extLst/>
          </a:blip>
          <a:stretch>
            <a:fillRect/>
          </a:stretch>
        </p:blipFill>
        <p:spPr>
          <a:xfrm>
            <a:off x="609600" y="2781874"/>
            <a:ext cx="1239407" cy="1520475"/>
          </a:xfrm>
          <a:prstGeom prst="rect">
            <a:avLst/>
          </a:prstGeom>
          <a:ln w="12700">
            <a:miter lim="400000"/>
          </a:ln>
        </p:spPr>
      </p:pic>
      <p:sp>
        <p:nvSpPr>
          <p:cNvPr id="699" name="Straight Connector 16"/>
          <p:cNvSpPr/>
          <p:nvPr/>
        </p:nvSpPr>
        <p:spPr>
          <a:xfrm flipV="1">
            <a:off x="2112653" y="3095075"/>
            <a:ext cx="457201" cy="327932"/>
          </a:xfrm>
          <a:prstGeom prst="line">
            <a:avLst/>
          </a:prstGeom>
          <a:ln w="6350">
            <a:solidFill>
              <a:srgbClr val="000000"/>
            </a:solidFill>
            <a:miter/>
          </a:ln>
        </p:spPr>
        <p:txBody>
          <a:bodyPr lIns="45719" rIns="45719"/>
          <a:lstStyle/>
          <a:p>
            <a:endParaRPr/>
          </a:p>
        </p:txBody>
      </p:sp>
      <p:sp>
        <p:nvSpPr>
          <p:cNvPr id="700" name="TextBox 17"/>
          <p:cNvSpPr txBox="1"/>
          <p:nvPr/>
        </p:nvSpPr>
        <p:spPr>
          <a:xfrm>
            <a:off x="2579378" y="1741808"/>
            <a:ext cx="3668116" cy="236082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4000" b="1">
                <a:latin typeface="Arial"/>
                <a:ea typeface="Arial"/>
                <a:cs typeface="Arial"/>
                <a:sym typeface="Arial"/>
              </a:defRPr>
            </a:pPr>
            <a:r>
              <a:t>OK.</a:t>
            </a:r>
          </a:p>
          <a:p>
            <a:pPr>
              <a:defRPr sz="4000" b="1">
                <a:latin typeface="Arial"/>
                <a:ea typeface="Arial"/>
                <a:cs typeface="Arial"/>
                <a:sym typeface="Arial"/>
              </a:defRPr>
            </a:pPr>
            <a:r>
              <a:t>Delete. Delete. Delete. Delete.</a:t>
            </a:r>
          </a:p>
          <a:p>
            <a:pPr>
              <a:defRPr sz="4000" b="1">
                <a:latin typeface="Arial"/>
                <a:ea typeface="Arial"/>
                <a:cs typeface="Arial"/>
                <a:sym typeface="Arial"/>
              </a:defRPr>
            </a:pPr>
            <a:r>
              <a:t>Delete. Delete</a:t>
            </a:r>
          </a:p>
        </p:txBody>
      </p:sp>
      <p:sp>
        <p:nvSpPr>
          <p:cNvPr id="701" name="Multiply 18"/>
          <p:cNvSpPr/>
          <p:nvPr/>
        </p:nvSpPr>
        <p:spPr>
          <a:xfrm>
            <a:off x="6852438" y="1475657"/>
            <a:ext cx="1477974" cy="1413329"/>
          </a:xfrm>
          <a:custGeom>
            <a:avLst/>
            <a:gdLst/>
            <a:ahLst/>
            <a:cxnLst>
              <a:cxn ang="0">
                <a:pos x="wd2" y="hd2"/>
              </a:cxn>
              <a:cxn ang="5400000">
                <a:pos x="wd2" y="hd2"/>
              </a:cxn>
              <a:cxn ang="10800000">
                <a:pos x="wd2" y="hd2"/>
              </a:cxn>
              <a:cxn ang="16200000">
                <a:pos x="wd2" y="hd2"/>
              </a:cxn>
            </a:cxnLst>
            <a:rect l="0" t="0" r="r" b="b"/>
            <a:pathLst>
              <a:path w="21600" h="21600" extrusionOk="0">
                <a:moveTo>
                  <a:pt x="0" y="5399"/>
                </a:moveTo>
                <a:lnTo>
                  <a:pt x="4745" y="0"/>
                </a:lnTo>
                <a:lnTo>
                  <a:pt x="10800" y="5820"/>
                </a:lnTo>
                <a:lnTo>
                  <a:pt x="16855" y="0"/>
                </a:lnTo>
                <a:lnTo>
                  <a:pt x="21600" y="5399"/>
                </a:lnTo>
                <a:lnTo>
                  <a:pt x="15981" y="10800"/>
                </a:lnTo>
                <a:lnTo>
                  <a:pt x="21600" y="16201"/>
                </a:lnTo>
                <a:lnTo>
                  <a:pt x="16855" y="21600"/>
                </a:lnTo>
                <a:lnTo>
                  <a:pt x="10800" y="15780"/>
                </a:lnTo>
                <a:lnTo>
                  <a:pt x="4745" y="21600"/>
                </a:lnTo>
                <a:lnTo>
                  <a:pt x="0" y="16201"/>
                </a:lnTo>
                <a:lnTo>
                  <a:pt x="5619" y="10800"/>
                </a:lnTo>
                <a:close/>
              </a:path>
            </a:pathLst>
          </a:custGeom>
          <a:solidFill>
            <a:srgbClr val="FF0000"/>
          </a:solidFill>
          <a:ln w="12700">
            <a:solidFill>
              <a:srgbClr val="42719B"/>
            </a:solidFill>
            <a:miter/>
          </a:ln>
        </p:spPr>
        <p:txBody>
          <a:bodyPr lIns="45719" rIns="45719" anchor="ctr"/>
          <a:lstStyle/>
          <a:p>
            <a:pPr algn="ctr">
              <a:defRPr>
                <a:solidFill>
                  <a:srgbClr val="FFFFFF"/>
                </a:solidFill>
              </a:defRPr>
            </a:pPr>
            <a:endParaRPr/>
          </a:p>
        </p:txBody>
      </p:sp>
      <p:sp>
        <p:nvSpPr>
          <p:cNvPr id="702" name="Multiply 19"/>
          <p:cNvSpPr/>
          <p:nvPr/>
        </p:nvSpPr>
        <p:spPr>
          <a:xfrm>
            <a:off x="6814338" y="4169076"/>
            <a:ext cx="1477974" cy="1413329"/>
          </a:xfrm>
          <a:custGeom>
            <a:avLst/>
            <a:gdLst/>
            <a:ahLst/>
            <a:cxnLst>
              <a:cxn ang="0">
                <a:pos x="wd2" y="hd2"/>
              </a:cxn>
              <a:cxn ang="5400000">
                <a:pos x="wd2" y="hd2"/>
              </a:cxn>
              <a:cxn ang="10800000">
                <a:pos x="wd2" y="hd2"/>
              </a:cxn>
              <a:cxn ang="16200000">
                <a:pos x="wd2" y="hd2"/>
              </a:cxn>
            </a:cxnLst>
            <a:rect l="0" t="0" r="r" b="b"/>
            <a:pathLst>
              <a:path w="21600" h="21600" extrusionOk="0">
                <a:moveTo>
                  <a:pt x="0" y="5399"/>
                </a:moveTo>
                <a:lnTo>
                  <a:pt x="4745" y="0"/>
                </a:lnTo>
                <a:lnTo>
                  <a:pt x="10800" y="5820"/>
                </a:lnTo>
                <a:lnTo>
                  <a:pt x="16855" y="0"/>
                </a:lnTo>
                <a:lnTo>
                  <a:pt x="21600" y="5399"/>
                </a:lnTo>
                <a:lnTo>
                  <a:pt x="15981" y="10800"/>
                </a:lnTo>
                <a:lnTo>
                  <a:pt x="21600" y="16201"/>
                </a:lnTo>
                <a:lnTo>
                  <a:pt x="16855" y="21600"/>
                </a:lnTo>
                <a:lnTo>
                  <a:pt x="10800" y="15780"/>
                </a:lnTo>
                <a:lnTo>
                  <a:pt x="4745" y="21600"/>
                </a:lnTo>
                <a:lnTo>
                  <a:pt x="0" y="16201"/>
                </a:lnTo>
                <a:lnTo>
                  <a:pt x="5619" y="10800"/>
                </a:lnTo>
                <a:close/>
              </a:path>
            </a:pathLst>
          </a:custGeom>
          <a:solidFill>
            <a:srgbClr val="FF0000"/>
          </a:solidFill>
          <a:ln w="12700">
            <a:solidFill>
              <a:srgbClr val="42719B"/>
            </a:solidFill>
            <a:miter/>
          </a:ln>
        </p:spPr>
        <p:txBody>
          <a:bodyPr lIns="45719" rIns="45719" anchor="ctr"/>
          <a:lstStyle/>
          <a:p>
            <a:pPr algn="ctr">
              <a:defRPr>
                <a:solidFill>
                  <a:srgbClr val="FFFFFF"/>
                </a:solidFill>
              </a:defRPr>
            </a:pPr>
            <a:endParaRPr/>
          </a:p>
        </p:txBody>
      </p:sp>
      <p:pic>
        <p:nvPicPr>
          <p:cNvPr id="703" name="steph.jpg" descr="steph.jpg"/>
          <p:cNvPicPr>
            <a:picLocks noChangeAspect="1"/>
          </p:cNvPicPr>
          <p:nvPr/>
        </p:nvPicPr>
        <p:blipFill>
          <a:blip r:embed="rId5">
            <a:extLst/>
          </a:blip>
          <a:stretch>
            <a:fillRect/>
          </a:stretch>
        </p:blipFill>
        <p:spPr>
          <a:xfrm>
            <a:off x="513170" y="4400451"/>
            <a:ext cx="1432297" cy="179037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5" name="Picture 9" descr="Picture 9"/>
          <p:cNvPicPr>
            <a:picLocks noChangeAspect="1"/>
          </p:cNvPicPr>
          <p:nvPr/>
        </p:nvPicPr>
        <p:blipFill>
          <a:blip r:embed="rId2">
            <a:extLst/>
          </a:blip>
          <a:srcRect l="31599" r="27629"/>
          <a:stretch>
            <a:fillRect/>
          </a:stretch>
        </p:blipFill>
        <p:spPr>
          <a:xfrm>
            <a:off x="609599" y="4599075"/>
            <a:ext cx="1219201" cy="1520475"/>
          </a:xfrm>
          <a:prstGeom prst="rect">
            <a:avLst/>
          </a:prstGeom>
          <a:ln w="12700">
            <a:miter lim="400000"/>
          </a:ln>
        </p:spPr>
      </p:pic>
      <p:sp>
        <p:nvSpPr>
          <p:cNvPr id="706" name="Title 1"/>
          <p:cNvSpPr txBox="1">
            <a:spLocks noGrp="1"/>
          </p:cNvSpPr>
          <p:nvPr>
            <p:ph type="title"/>
          </p:nvPr>
        </p:nvSpPr>
        <p:spPr>
          <a:xfrm>
            <a:off x="304799" y="-1"/>
            <a:ext cx="5470528" cy="653856"/>
          </a:xfrm>
          <a:prstGeom prst="rect">
            <a:avLst/>
          </a:prstGeom>
        </p:spPr>
        <p:txBody>
          <a:bodyPr/>
          <a:lstStyle/>
          <a:p>
            <a:r>
              <a:t>The Group Project</a:t>
            </a:r>
          </a:p>
        </p:txBody>
      </p:sp>
      <p:pic>
        <p:nvPicPr>
          <p:cNvPr id="707" name="Picture 2" descr="Picture 2"/>
          <p:cNvPicPr>
            <a:picLocks noChangeAspect="1"/>
          </p:cNvPicPr>
          <p:nvPr/>
        </p:nvPicPr>
        <p:blipFill>
          <a:blip r:embed="rId3">
            <a:extLst/>
          </a:blip>
          <a:stretch>
            <a:fillRect/>
          </a:stretch>
        </p:blipFill>
        <p:spPr>
          <a:xfrm>
            <a:off x="287179" y="1154007"/>
            <a:ext cx="1741605" cy="1442372"/>
          </a:xfrm>
          <a:prstGeom prst="rect">
            <a:avLst/>
          </a:prstGeom>
          <a:ln w="12700">
            <a:miter lim="400000"/>
          </a:ln>
        </p:spPr>
      </p:pic>
      <p:pic>
        <p:nvPicPr>
          <p:cNvPr id="708" name="Picture 2" descr="Picture 2"/>
          <p:cNvPicPr>
            <a:picLocks noChangeAspect="1"/>
          </p:cNvPicPr>
          <p:nvPr/>
        </p:nvPicPr>
        <p:blipFill>
          <a:blip r:embed="rId4">
            <a:extLst/>
          </a:blip>
          <a:stretch>
            <a:fillRect/>
          </a:stretch>
        </p:blipFill>
        <p:spPr>
          <a:xfrm>
            <a:off x="609600" y="2781874"/>
            <a:ext cx="1239407" cy="1520475"/>
          </a:xfrm>
          <a:prstGeom prst="rect">
            <a:avLst/>
          </a:prstGeom>
          <a:ln w="12700">
            <a:miter lim="400000"/>
          </a:ln>
        </p:spPr>
      </p:pic>
      <p:sp>
        <p:nvSpPr>
          <p:cNvPr id="709" name="TextBox 21"/>
          <p:cNvSpPr txBox="1"/>
          <p:nvPr/>
        </p:nvSpPr>
        <p:spPr>
          <a:xfrm>
            <a:off x="2496005" y="849322"/>
            <a:ext cx="6558644" cy="152030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4000" b="1" u="sng">
                <a:latin typeface="Arial"/>
                <a:ea typeface="Arial"/>
                <a:cs typeface="Arial"/>
                <a:sym typeface="Arial"/>
              </a:defRPr>
            </a:pPr>
            <a:r>
              <a:rPr dirty="0"/>
              <a:t>Lesson: </a:t>
            </a:r>
          </a:p>
          <a:p>
            <a:pPr>
              <a:defRPr sz="3000" b="1">
                <a:latin typeface="Arial"/>
                <a:ea typeface="Arial"/>
                <a:cs typeface="Arial"/>
                <a:sym typeface="Arial"/>
              </a:defRPr>
            </a:pPr>
            <a:r>
              <a:rPr dirty="0"/>
              <a:t>You should use Version Control.</a:t>
            </a:r>
          </a:p>
          <a:p>
            <a:pPr>
              <a:defRPr sz="1500" b="1">
                <a:latin typeface="Arial"/>
                <a:ea typeface="Arial"/>
                <a:cs typeface="Arial"/>
                <a:sym typeface="Arial"/>
              </a:defRPr>
            </a:pPr>
            <a:endParaRPr dirty="0"/>
          </a:p>
          <a:p>
            <a:pPr>
              <a:defRPr sz="1500" b="1">
                <a:latin typeface="Arial"/>
                <a:ea typeface="Arial"/>
                <a:cs typeface="Arial"/>
                <a:sym typeface="Arial"/>
              </a:defRPr>
            </a:pPr>
            <a:r>
              <a:rPr dirty="0"/>
              <a:t>….And be wary of group members.</a:t>
            </a:r>
          </a:p>
        </p:txBody>
      </p:sp>
      <p:grpSp>
        <p:nvGrpSpPr>
          <p:cNvPr id="713" name="Smiley Face 22"/>
          <p:cNvGrpSpPr/>
          <p:nvPr/>
        </p:nvGrpSpPr>
        <p:grpSpPr>
          <a:xfrm>
            <a:off x="869294" y="1249468"/>
            <a:ext cx="720019" cy="720019"/>
            <a:chOff x="0" y="0"/>
            <a:chExt cx="720018" cy="720018"/>
          </a:xfrm>
        </p:grpSpPr>
        <p:sp>
          <p:nvSpPr>
            <p:cNvPr id="710" name="Circle"/>
            <p:cNvSpPr/>
            <p:nvPr/>
          </p:nvSpPr>
          <p:spPr>
            <a:xfrm>
              <a:off x="-1" y="-1"/>
              <a:ext cx="720020" cy="720020"/>
            </a:xfrm>
            <a:prstGeom prst="ellipse">
              <a:avLst/>
            </a:prstGeom>
            <a:solidFill>
              <a:srgbClr val="FFFF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11" name="Shape"/>
            <p:cNvSpPr/>
            <p:nvPr/>
          </p:nvSpPr>
          <p:spPr>
            <a:xfrm>
              <a:off x="207171" y="214838"/>
              <a:ext cx="305675" cy="7500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12" name="Shape"/>
            <p:cNvSpPr/>
            <p:nvPr/>
          </p:nvSpPr>
          <p:spPr>
            <a:xfrm>
              <a:off x="-1" y="-1"/>
              <a:ext cx="720020" cy="72002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7520"/>
                  </a:moveTo>
                  <a:cubicBezTo>
                    <a:pt x="8849" y="14840"/>
                    <a:pt x="12747" y="14840"/>
                    <a:pt x="16640" y="1752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12700" cap="flat">
              <a:solidFill>
                <a:srgbClr val="42719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grpSp>
      <p:grpSp>
        <p:nvGrpSpPr>
          <p:cNvPr id="717" name="Smiley Face 23"/>
          <p:cNvGrpSpPr/>
          <p:nvPr/>
        </p:nvGrpSpPr>
        <p:grpSpPr>
          <a:xfrm>
            <a:off x="806033" y="4685381"/>
            <a:ext cx="673934" cy="673933"/>
            <a:chOff x="0" y="0"/>
            <a:chExt cx="673932" cy="673932"/>
          </a:xfrm>
        </p:grpSpPr>
        <p:sp>
          <p:nvSpPr>
            <p:cNvPr id="714" name="Circle"/>
            <p:cNvSpPr/>
            <p:nvPr/>
          </p:nvSpPr>
          <p:spPr>
            <a:xfrm>
              <a:off x="-1" y="-1"/>
              <a:ext cx="673934" cy="673934"/>
            </a:xfrm>
            <a:prstGeom prst="ellipse">
              <a:avLst/>
            </a:prstGeom>
            <a:solidFill>
              <a:srgbClr val="FFFF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15" name="Shape"/>
            <p:cNvSpPr/>
            <p:nvPr/>
          </p:nvSpPr>
          <p:spPr>
            <a:xfrm>
              <a:off x="193910" y="201086"/>
              <a:ext cx="286112" cy="7020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4" y="0"/>
                    <a:pt x="5300" y="4835"/>
                    <a:pt x="5300" y="10800"/>
                  </a:cubicBezTo>
                  <a:cubicBezTo>
                    <a:pt x="5300" y="16765"/>
                    <a:pt x="4114" y="21600"/>
                    <a:pt x="2650" y="21600"/>
                  </a:cubicBezTo>
                  <a:cubicBezTo>
                    <a:pt x="1186" y="21600"/>
                    <a:pt x="0" y="16765"/>
                    <a:pt x="0" y="10800"/>
                  </a:cubicBezTo>
                  <a:moveTo>
                    <a:pt x="16300" y="10800"/>
                  </a:moveTo>
                  <a:cubicBezTo>
                    <a:pt x="16300" y="4835"/>
                    <a:pt x="17486" y="0"/>
                    <a:pt x="18950" y="0"/>
                  </a:cubicBezTo>
                  <a:cubicBezTo>
                    <a:pt x="20414" y="0"/>
                    <a:pt x="21600" y="4835"/>
                    <a:pt x="21600" y="10800"/>
                  </a:cubicBezTo>
                  <a:cubicBezTo>
                    <a:pt x="21600" y="16765"/>
                    <a:pt x="20414" y="21600"/>
                    <a:pt x="18950" y="21600"/>
                  </a:cubicBezTo>
                  <a:cubicBezTo>
                    <a:pt x="17486" y="21600"/>
                    <a:pt x="16300" y="16765"/>
                    <a:pt x="16300" y="10800"/>
                  </a:cubicBezTo>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16" name="Shape"/>
            <p:cNvSpPr/>
            <p:nvPr/>
          </p:nvSpPr>
          <p:spPr>
            <a:xfrm>
              <a:off x="-1" y="-1"/>
              <a:ext cx="673934" cy="673934"/>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7520"/>
                  </a:moveTo>
                  <a:cubicBezTo>
                    <a:pt x="8849" y="14840"/>
                    <a:pt x="12747" y="14840"/>
                    <a:pt x="16640" y="1752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12700" cap="flat">
              <a:solidFill>
                <a:srgbClr val="42719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grpSp>
      <p:pic>
        <p:nvPicPr>
          <p:cNvPr id="718" name="steph.jpg" descr="steph.jpg"/>
          <p:cNvPicPr>
            <a:picLocks noChangeAspect="1"/>
          </p:cNvPicPr>
          <p:nvPr/>
        </p:nvPicPr>
        <p:blipFill>
          <a:blip r:embed="rId5">
            <a:extLst/>
          </a:blip>
          <a:stretch>
            <a:fillRect/>
          </a:stretch>
        </p:blipFill>
        <p:spPr>
          <a:xfrm>
            <a:off x="513170" y="4400451"/>
            <a:ext cx="1432297" cy="1790371"/>
          </a:xfrm>
          <a:prstGeom prst="rect">
            <a:avLst/>
          </a:prstGeom>
          <a:ln w="12700">
            <a:miter lim="400000"/>
          </a:ln>
        </p:spPr>
      </p:pic>
      <p:grpSp>
        <p:nvGrpSpPr>
          <p:cNvPr id="722" name="Smiley Face 22"/>
          <p:cNvGrpSpPr/>
          <p:nvPr/>
        </p:nvGrpSpPr>
        <p:grpSpPr>
          <a:xfrm>
            <a:off x="869294" y="4662337"/>
            <a:ext cx="720019" cy="720019"/>
            <a:chOff x="0" y="0"/>
            <a:chExt cx="720018" cy="720018"/>
          </a:xfrm>
        </p:grpSpPr>
        <p:sp>
          <p:nvSpPr>
            <p:cNvPr id="719" name="Circle"/>
            <p:cNvSpPr/>
            <p:nvPr/>
          </p:nvSpPr>
          <p:spPr>
            <a:xfrm>
              <a:off x="-1" y="-1"/>
              <a:ext cx="720020" cy="720020"/>
            </a:xfrm>
            <a:prstGeom prst="ellipse">
              <a:avLst/>
            </a:prstGeom>
            <a:solidFill>
              <a:srgbClr val="FFFF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20" name="Shape"/>
            <p:cNvSpPr/>
            <p:nvPr/>
          </p:nvSpPr>
          <p:spPr>
            <a:xfrm>
              <a:off x="207171" y="214838"/>
              <a:ext cx="305675" cy="7500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21" name="Shape"/>
            <p:cNvSpPr/>
            <p:nvPr/>
          </p:nvSpPr>
          <p:spPr>
            <a:xfrm>
              <a:off x="-1" y="-1"/>
              <a:ext cx="720020" cy="72002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7520"/>
                  </a:moveTo>
                  <a:cubicBezTo>
                    <a:pt x="8849" y="14840"/>
                    <a:pt x="12747" y="14840"/>
                    <a:pt x="16640" y="1752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12700" cap="flat">
              <a:solidFill>
                <a:srgbClr val="42719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gr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0592" y="2946538"/>
            <a:ext cx="5169469" cy="290782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 name="Title 1"/>
          <p:cNvSpPr txBox="1">
            <a:spLocks noGrp="1"/>
          </p:cNvSpPr>
          <p:nvPr>
            <p:ph type="title"/>
          </p:nvPr>
        </p:nvSpPr>
        <p:spPr>
          <a:xfrm>
            <a:off x="304799" y="-1"/>
            <a:ext cx="5470528" cy="653856"/>
          </a:xfrm>
          <a:prstGeom prst="rect">
            <a:avLst/>
          </a:prstGeom>
        </p:spPr>
        <p:txBody>
          <a:bodyPr/>
          <a:lstStyle/>
          <a:p>
            <a:r>
              <a:t>Version Control</a:t>
            </a:r>
          </a:p>
        </p:txBody>
      </p:sp>
      <p:sp>
        <p:nvSpPr>
          <p:cNvPr id="725" name="Content Placeholder 2"/>
          <p:cNvSpPr txBox="1"/>
          <p:nvPr/>
        </p:nvSpPr>
        <p:spPr>
          <a:xfrm>
            <a:off x="443344" y="914400"/>
            <a:ext cx="8229601" cy="617580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indent="228600" defTabSz="685800">
              <a:defRPr sz="2800" b="1" u="sng">
                <a:latin typeface="Arial"/>
                <a:ea typeface="Arial"/>
                <a:cs typeface="Arial"/>
                <a:sym typeface="Arial"/>
              </a:defRPr>
            </a:pPr>
            <a:r>
              <a:t>Git Version Control:</a:t>
            </a:r>
            <a:br/>
            <a:r>
              <a:rPr b="0" u="none"/>
              <a:t>Provides a organized system for managing code for when multiple developers work on a project </a:t>
            </a:r>
            <a:endParaRPr sz="2400"/>
          </a:p>
          <a:p>
            <a:pPr indent="228600" defTabSz="685800">
              <a:defRPr sz="2800">
                <a:latin typeface="Arial"/>
                <a:ea typeface="Arial"/>
                <a:cs typeface="Arial"/>
                <a:sym typeface="Arial"/>
              </a:defRPr>
            </a:pPr>
            <a:r>
              <a:t>at the same time.</a:t>
            </a:r>
            <a:endParaRPr sz="2400"/>
          </a:p>
          <a:p>
            <a:pPr indent="228600" defTabSz="685800">
              <a:defRPr sz="2800" b="1" u="sng">
                <a:latin typeface="Arial"/>
                <a:ea typeface="Arial"/>
                <a:cs typeface="Arial"/>
                <a:sym typeface="Arial"/>
              </a:defRPr>
            </a:pPr>
            <a:endParaRPr sz="2400"/>
          </a:p>
          <a:p>
            <a:pPr indent="228600" defTabSz="685800">
              <a:defRPr sz="2800" b="1" u="sng">
                <a:latin typeface="Arial"/>
                <a:ea typeface="Arial"/>
                <a:cs typeface="Arial"/>
                <a:sym typeface="Arial"/>
              </a:defRPr>
            </a:pPr>
            <a:r>
              <a:t>The Benefits of Git:</a:t>
            </a:r>
            <a:endParaRPr sz="2400"/>
          </a:p>
          <a:p>
            <a:pPr indent="228600" defTabSz="685800">
              <a:defRPr sz="2800" b="1" u="sng">
                <a:latin typeface="Arial"/>
                <a:ea typeface="Arial"/>
                <a:cs typeface="Arial"/>
                <a:sym typeface="Arial"/>
              </a:defRPr>
            </a:pPr>
            <a:endParaRPr sz="2400"/>
          </a:p>
          <a:p>
            <a:pPr marL="742950" indent="-514350" defTabSz="685800">
              <a:buSzPct val="100000"/>
              <a:buAutoNum type="arabicPeriod"/>
              <a:defRPr sz="2800">
                <a:latin typeface="Arial"/>
                <a:ea typeface="Arial"/>
                <a:cs typeface="Arial"/>
                <a:sym typeface="Arial"/>
              </a:defRPr>
            </a:pPr>
            <a:r>
              <a:t>A strict system for resolving conflicts in code.</a:t>
            </a:r>
            <a:endParaRPr sz="2400"/>
          </a:p>
          <a:p>
            <a:pPr marL="742950" indent="-514350" defTabSz="685800">
              <a:buSzPct val="100000"/>
              <a:buAutoNum type="arabicPeriod"/>
              <a:defRPr sz="2800">
                <a:latin typeface="Arial"/>
                <a:ea typeface="Arial"/>
                <a:cs typeface="Arial"/>
                <a:sym typeface="Arial"/>
              </a:defRPr>
            </a:pPr>
            <a:endParaRPr sz="2400"/>
          </a:p>
          <a:p>
            <a:pPr marL="742950" indent="-514350" defTabSz="685800">
              <a:buSzPct val="100000"/>
              <a:buAutoNum type="arabicPeriod" startAt="2"/>
              <a:defRPr sz="2800">
                <a:latin typeface="Arial"/>
                <a:ea typeface="Arial"/>
                <a:cs typeface="Arial"/>
                <a:sym typeface="Arial"/>
              </a:defRPr>
            </a:pPr>
            <a:r>
              <a:t>Version History.</a:t>
            </a:r>
            <a:endParaRPr sz="2400"/>
          </a:p>
          <a:p>
            <a:pPr marL="742950" indent="-514350" defTabSz="685800">
              <a:buSzPct val="100000"/>
              <a:buAutoNum type="arabicPeriod" startAt="2"/>
              <a:defRPr sz="2800">
                <a:latin typeface="Arial"/>
                <a:ea typeface="Arial"/>
                <a:cs typeface="Arial"/>
                <a:sym typeface="Arial"/>
              </a:defRPr>
            </a:pPr>
            <a:endParaRPr sz="2400"/>
          </a:p>
          <a:p>
            <a:pPr indent="228600" defTabSz="685800">
              <a:defRPr sz="2800" b="1" u="sng">
                <a:latin typeface="Arial"/>
                <a:ea typeface="Arial"/>
                <a:cs typeface="Arial"/>
                <a:sym typeface="Arial"/>
              </a:defRPr>
            </a:pPr>
            <a:endParaRPr sz="2400"/>
          </a:p>
          <a:p>
            <a:pPr indent="228600" defTabSz="685800">
              <a:defRPr sz="2800">
                <a:latin typeface="Arial"/>
                <a:ea typeface="Arial"/>
                <a:cs typeface="Arial"/>
                <a:sym typeface="Arial"/>
              </a:defRPr>
            </a:pPr>
            <a:endParaRPr sz="2400"/>
          </a:p>
          <a:p>
            <a:pPr indent="228600" defTabSz="685800">
              <a:defRPr sz="2800" b="1" u="sng">
                <a:latin typeface="Arial"/>
                <a:ea typeface="Arial"/>
                <a:cs typeface="Arial"/>
                <a:sym typeface="Arial"/>
              </a:defRPr>
            </a:pPr>
            <a:endParaRPr sz="240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Title 1"/>
          <p:cNvSpPr txBox="1">
            <a:spLocks noGrp="1"/>
          </p:cNvSpPr>
          <p:nvPr>
            <p:ph type="title"/>
          </p:nvPr>
        </p:nvSpPr>
        <p:spPr>
          <a:xfrm>
            <a:off x="304799" y="-1"/>
            <a:ext cx="5470528" cy="653856"/>
          </a:xfrm>
          <a:prstGeom prst="rect">
            <a:avLst/>
          </a:prstGeom>
        </p:spPr>
        <p:txBody>
          <a:bodyPr/>
          <a:lstStyle/>
          <a:p>
            <a:r>
              <a:t>Your Goal = Our Goal</a:t>
            </a:r>
          </a:p>
        </p:txBody>
      </p:sp>
      <p:sp>
        <p:nvSpPr>
          <p:cNvPr id="367" name="Content Placeholder 2"/>
          <p:cNvSpPr txBox="1"/>
          <p:nvPr/>
        </p:nvSpPr>
        <p:spPr>
          <a:xfrm>
            <a:off x="289559" y="762000"/>
            <a:ext cx="8583816" cy="3455884"/>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indent="228600" algn="ctr">
              <a:lnSpc>
                <a:spcPct val="90000"/>
              </a:lnSpc>
              <a:defRPr sz="3200">
                <a:latin typeface="Arial"/>
                <a:ea typeface="Arial"/>
                <a:cs typeface="Arial"/>
                <a:sym typeface="Arial"/>
              </a:defRPr>
            </a:pPr>
            <a:endParaRPr/>
          </a:p>
          <a:p>
            <a:pPr indent="228600" algn="ctr">
              <a:lnSpc>
                <a:spcPct val="90000"/>
              </a:lnSpc>
              <a:defRPr sz="3200">
                <a:latin typeface="Arial"/>
                <a:ea typeface="Arial"/>
                <a:cs typeface="Arial"/>
                <a:sym typeface="Arial"/>
              </a:defRPr>
            </a:pPr>
            <a:endParaRPr/>
          </a:p>
          <a:p>
            <a:pPr indent="228600" algn="ctr">
              <a:lnSpc>
                <a:spcPct val="90000"/>
              </a:lnSpc>
              <a:defRPr sz="3200">
                <a:latin typeface="Arial"/>
                <a:ea typeface="Arial"/>
                <a:cs typeface="Arial"/>
                <a:sym typeface="Arial"/>
              </a:defRPr>
            </a:pPr>
            <a:endParaRPr/>
          </a:p>
          <a:p>
            <a:pPr indent="228600" algn="ctr">
              <a:lnSpc>
                <a:spcPct val="90000"/>
              </a:lnSpc>
              <a:defRPr sz="3200">
                <a:latin typeface="Arial"/>
                <a:ea typeface="Arial"/>
                <a:cs typeface="Arial"/>
                <a:sym typeface="Arial"/>
              </a:defRPr>
            </a:pPr>
            <a:endParaRPr/>
          </a:p>
          <a:p>
            <a:pPr indent="228600" algn="ctr">
              <a:lnSpc>
                <a:spcPct val="90000"/>
              </a:lnSpc>
              <a:defRPr sz="3200">
                <a:latin typeface="Arial"/>
                <a:ea typeface="Arial"/>
                <a:cs typeface="Arial"/>
                <a:sym typeface="Arial"/>
              </a:defRPr>
            </a:pPr>
            <a:endParaRPr/>
          </a:p>
          <a:p>
            <a:pPr indent="228600" algn="ctr">
              <a:lnSpc>
                <a:spcPct val="90000"/>
              </a:lnSpc>
              <a:defRPr sz="3200">
                <a:latin typeface="Arial"/>
                <a:ea typeface="Arial"/>
                <a:cs typeface="Arial"/>
                <a:sym typeface="Arial"/>
              </a:defRPr>
            </a:pPr>
            <a:r>
              <a:t>As instructors, </a:t>
            </a:r>
            <a:endParaRPr sz="2800"/>
          </a:p>
          <a:p>
            <a:pPr indent="228600" algn="ctr">
              <a:lnSpc>
                <a:spcPct val="90000"/>
              </a:lnSpc>
              <a:defRPr sz="3200" b="1">
                <a:latin typeface="Arial"/>
                <a:ea typeface="Arial"/>
                <a:cs typeface="Arial"/>
                <a:sym typeface="Arial"/>
              </a:defRPr>
            </a:pPr>
            <a:r>
              <a:t>we take your goals </a:t>
            </a:r>
            <a:r>
              <a:rPr u="sng"/>
              <a:t>very, </a:t>
            </a:r>
            <a:r>
              <a:rPr i="1" u="sng"/>
              <a:t>very</a:t>
            </a:r>
            <a:r>
              <a:rPr u="sng"/>
              <a:t> seriously.</a:t>
            </a:r>
            <a:endParaRPr sz="280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 name="Title 1"/>
          <p:cNvSpPr txBox="1">
            <a:spLocks noGrp="1"/>
          </p:cNvSpPr>
          <p:nvPr>
            <p:ph type="title"/>
          </p:nvPr>
        </p:nvSpPr>
        <p:spPr>
          <a:xfrm>
            <a:off x="304799" y="-1"/>
            <a:ext cx="5470528" cy="653856"/>
          </a:xfrm>
          <a:prstGeom prst="rect">
            <a:avLst/>
          </a:prstGeom>
        </p:spPr>
        <p:txBody>
          <a:bodyPr/>
          <a:lstStyle/>
          <a:p>
            <a:r>
              <a:t>The Group Project</a:t>
            </a:r>
          </a:p>
        </p:txBody>
      </p:sp>
      <p:pic>
        <p:nvPicPr>
          <p:cNvPr id="728" name="Picture 2" descr="Picture 2"/>
          <p:cNvPicPr>
            <a:picLocks noChangeAspect="1"/>
          </p:cNvPicPr>
          <p:nvPr/>
        </p:nvPicPr>
        <p:blipFill>
          <a:blip r:embed="rId2">
            <a:extLst/>
          </a:blip>
          <a:stretch>
            <a:fillRect/>
          </a:stretch>
        </p:blipFill>
        <p:spPr>
          <a:xfrm>
            <a:off x="287179" y="1154007"/>
            <a:ext cx="1741605" cy="1442372"/>
          </a:xfrm>
          <a:prstGeom prst="rect">
            <a:avLst/>
          </a:prstGeom>
          <a:ln w="12700">
            <a:miter lim="400000"/>
          </a:ln>
        </p:spPr>
      </p:pic>
      <p:sp>
        <p:nvSpPr>
          <p:cNvPr id="729" name="Straight Connector 7"/>
          <p:cNvSpPr/>
          <p:nvPr/>
        </p:nvSpPr>
        <p:spPr>
          <a:xfrm flipV="1">
            <a:off x="2057400" y="1499176"/>
            <a:ext cx="457201" cy="327932"/>
          </a:xfrm>
          <a:prstGeom prst="line">
            <a:avLst/>
          </a:prstGeom>
          <a:ln w="6350">
            <a:solidFill>
              <a:srgbClr val="000000"/>
            </a:solidFill>
            <a:miter/>
          </a:ln>
        </p:spPr>
        <p:txBody>
          <a:bodyPr lIns="45719" rIns="45719"/>
          <a:lstStyle/>
          <a:p>
            <a:endParaRPr/>
          </a:p>
        </p:txBody>
      </p:sp>
      <p:pic>
        <p:nvPicPr>
          <p:cNvPr id="730" name="Picture 10" descr="Picture 10"/>
          <p:cNvPicPr>
            <a:picLocks noChangeAspect="1"/>
          </p:cNvPicPr>
          <p:nvPr/>
        </p:nvPicPr>
        <p:blipFill>
          <a:blip r:embed="rId3">
            <a:extLst/>
          </a:blip>
          <a:stretch>
            <a:fillRect/>
          </a:stretch>
        </p:blipFill>
        <p:spPr>
          <a:xfrm>
            <a:off x="6334125" y="896991"/>
            <a:ext cx="2514600" cy="2514601"/>
          </a:xfrm>
          <a:prstGeom prst="rect">
            <a:avLst/>
          </a:prstGeom>
          <a:ln w="12700">
            <a:miter lim="400000"/>
          </a:ln>
        </p:spPr>
      </p:pic>
      <p:sp>
        <p:nvSpPr>
          <p:cNvPr id="731" name="TextBox 9"/>
          <p:cNvSpPr txBox="1"/>
          <p:nvPr/>
        </p:nvSpPr>
        <p:spPr>
          <a:xfrm>
            <a:off x="2543175" y="1222177"/>
            <a:ext cx="1575083" cy="26425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200">
                <a:latin typeface="Arial"/>
                <a:ea typeface="Arial"/>
                <a:cs typeface="Arial"/>
                <a:sym typeface="Arial"/>
              </a:defRPr>
            </a:lvl1pPr>
          </a:lstStyle>
          <a:p>
            <a:r>
              <a:t>Programming Away…</a:t>
            </a:r>
          </a:p>
        </p:txBody>
      </p:sp>
      <p:sp>
        <p:nvSpPr>
          <p:cNvPr id="732" name="Straight Connector 12"/>
          <p:cNvSpPr/>
          <p:nvPr/>
        </p:nvSpPr>
        <p:spPr>
          <a:xfrm flipV="1">
            <a:off x="2085975" y="4746999"/>
            <a:ext cx="457201" cy="327932"/>
          </a:xfrm>
          <a:prstGeom prst="line">
            <a:avLst/>
          </a:prstGeom>
          <a:ln w="6350">
            <a:solidFill>
              <a:srgbClr val="000000"/>
            </a:solidFill>
            <a:miter/>
          </a:ln>
        </p:spPr>
        <p:txBody>
          <a:bodyPr lIns="45719" rIns="45719"/>
          <a:lstStyle/>
          <a:p>
            <a:endParaRPr/>
          </a:p>
        </p:txBody>
      </p:sp>
      <p:sp>
        <p:nvSpPr>
          <p:cNvPr id="733" name="TextBox 13"/>
          <p:cNvSpPr txBox="1"/>
          <p:nvPr/>
        </p:nvSpPr>
        <p:spPr>
          <a:xfrm>
            <a:off x="2667000" y="4441533"/>
            <a:ext cx="1575083" cy="264256"/>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200">
                <a:latin typeface="Arial"/>
                <a:ea typeface="Arial"/>
                <a:cs typeface="Arial"/>
                <a:sym typeface="Arial"/>
              </a:defRPr>
            </a:lvl1pPr>
          </a:lstStyle>
          <a:p>
            <a:r>
              <a:t>Programming Away…</a:t>
            </a:r>
          </a:p>
        </p:txBody>
      </p:sp>
      <p:pic>
        <p:nvPicPr>
          <p:cNvPr id="734" name="Picture 10" descr="Picture 10"/>
          <p:cNvPicPr>
            <a:picLocks noChangeAspect="1"/>
          </p:cNvPicPr>
          <p:nvPr/>
        </p:nvPicPr>
        <p:blipFill>
          <a:blip r:embed="rId3">
            <a:extLst/>
          </a:blip>
          <a:stretch>
            <a:fillRect/>
          </a:stretch>
        </p:blipFill>
        <p:spPr>
          <a:xfrm>
            <a:off x="6334125" y="3700224"/>
            <a:ext cx="2514600" cy="2514601"/>
          </a:xfrm>
          <a:prstGeom prst="rect">
            <a:avLst/>
          </a:prstGeom>
          <a:ln w="12700">
            <a:miter lim="400000"/>
          </a:ln>
        </p:spPr>
      </p:pic>
      <p:sp>
        <p:nvSpPr>
          <p:cNvPr id="735" name="Straight Arrow Connector 17"/>
          <p:cNvSpPr/>
          <p:nvPr/>
        </p:nvSpPr>
        <p:spPr>
          <a:xfrm flipV="1">
            <a:off x="4209015" y="2154291"/>
            <a:ext cx="2125111" cy="1115540"/>
          </a:xfrm>
          <a:prstGeom prst="line">
            <a:avLst/>
          </a:prstGeom>
          <a:ln w="66675">
            <a:solidFill>
              <a:srgbClr val="5B9BD5"/>
            </a:solidFill>
            <a:miter/>
            <a:tailEnd type="triangle"/>
          </a:ln>
        </p:spPr>
        <p:txBody>
          <a:bodyPr lIns="45719" rIns="45719"/>
          <a:lstStyle/>
          <a:p>
            <a:endParaRPr/>
          </a:p>
        </p:txBody>
      </p:sp>
      <p:sp>
        <p:nvSpPr>
          <p:cNvPr id="736" name="Straight Arrow Connector 18"/>
          <p:cNvSpPr/>
          <p:nvPr/>
        </p:nvSpPr>
        <p:spPr>
          <a:xfrm>
            <a:off x="4209016" y="3315592"/>
            <a:ext cx="2125110" cy="1641932"/>
          </a:xfrm>
          <a:prstGeom prst="line">
            <a:avLst/>
          </a:prstGeom>
          <a:ln w="66675">
            <a:solidFill>
              <a:srgbClr val="5B9BD5"/>
            </a:solidFill>
            <a:miter/>
            <a:tailEnd type="triangle"/>
          </a:ln>
        </p:spPr>
        <p:txBody>
          <a:bodyPr lIns="45719" rIns="45719"/>
          <a:lstStyle/>
          <a:p>
            <a:endParaRPr/>
          </a:p>
        </p:txBody>
      </p:sp>
      <p:sp>
        <p:nvSpPr>
          <p:cNvPr id="737" name="Rectangle 19"/>
          <p:cNvSpPr/>
          <p:nvPr/>
        </p:nvSpPr>
        <p:spPr>
          <a:xfrm>
            <a:off x="2057400" y="2925624"/>
            <a:ext cx="3962400" cy="774600"/>
          </a:xfrm>
          <a:prstGeom prst="rect">
            <a:avLst/>
          </a:prstGeom>
          <a:solidFill>
            <a:srgbClr val="D11034"/>
          </a:solidFill>
          <a:ln w="12700">
            <a:miter lim="400000"/>
          </a:ln>
        </p:spPr>
        <p:txBody>
          <a:bodyPr lIns="45719" rIns="45719" anchor="ctr"/>
          <a:lstStyle/>
          <a:p>
            <a:pPr algn="ctr">
              <a:defRPr>
                <a:solidFill>
                  <a:srgbClr val="FFFFFF"/>
                </a:solidFill>
              </a:defRPr>
            </a:pPr>
            <a:endParaRPr/>
          </a:p>
        </p:txBody>
      </p:sp>
      <p:sp>
        <p:nvSpPr>
          <p:cNvPr id="738" name="TextBox 20"/>
          <p:cNvSpPr txBox="1"/>
          <p:nvPr/>
        </p:nvSpPr>
        <p:spPr>
          <a:xfrm>
            <a:off x="2286000" y="2925624"/>
            <a:ext cx="3733800" cy="61736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b="1">
                <a:solidFill>
                  <a:srgbClr val="FFFFFF"/>
                </a:solidFill>
                <a:latin typeface="Arial"/>
                <a:ea typeface="Arial"/>
                <a:cs typeface="Arial"/>
                <a:sym typeface="Arial"/>
              </a:defRPr>
            </a:pPr>
            <a:r>
              <a:t>Now they have two completely </a:t>
            </a:r>
            <a:r>
              <a:rPr i="1" u="sng"/>
              <a:t>different</a:t>
            </a:r>
            <a:r>
              <a:t> versions.</a:t>
            </a:r>
          </a:p>
        </p:txBody>
      </p:sp>
      <p:pic>
        <p:nvPicPr>
          <p:cNvPr id="739" name="steph.jpg" descr="steph.jpg"/>
          <p:cNvPicPr>
            <a:picLocks noChangeAspect="1"/>
          </p:cNvPicPr>
          <p:nvPr/>
        </p:nvPicPr>
        <p:blipFill>
          <a:blip r:embed="rId4">
            <a:extLst/>
          </a:blip>
          <a:stretch>
            <a:fillRect/>
          </a:stretch>
        </p:blipFill>
        <p:spPr>
          <a:xfrm>
            <a:off x="513170" y="4400451"/>
            <a:ext cx="1432297" cy="179037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1" name="Picture 2" descr="Picture 2"/>
          <p:cNvPicPr>
            <a:picLocks noChangeAspect="1"/>
          </p:cNvPicPr>
          <p:nvPr/>
        </p:nvPicPr>
        <p:blipFill>
          <a:blip r:embed="rId2">
            <a:extLst/>
          </a:blip>
          <a:stretch>
            <a:fillRect/>
          </a:stretch>
        </p:blipFill>
        <p:spPr>
          <a:xfrm>
            <a:off x="287179" y="1154007"/>
            <a:ext cx="1741605" cy="1442372"/>
          </a:xfrm>
          <a:prstGeom prst="rect">
            <a:avLst/>
          </a:prstGeom>
          <a:ln w="12700">
            <a:miter lim="400000"/>
          </a:ln>
        </p:spPr>
      </p:pic>
      <p:sp>
        <p:nvSpPr>
          <p:cNvPr id="742" name="Rectangle 21"/>
          <p:cNvSpPr txBox="1"/>
          <p:nvPr/>
        </p:nvSpPr>
        <p:spPr>
          <a:xfrm>
            <a:off x="304800" y="75954"/>
            <a:ext cx="6477000"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400" b="1">
                <a:latin typeface="Arial"/>
                <a:ea typeface="Arial"/>
                <a:cs typeface="Arial"/>
                <a:sym typeface="Arial"/>
              </a:defRPr>
            </a:pPr>
            <a:r>
              <a:t>The Group Project </a:t>
            </a:r>
            <a:r>
              <a:rPr u="sng"/>
              <a:t>with Version Control</a:t>
            </a:r>
          </a:p>
        </p:txBody>
      </p:sp>
      <p:sp>
        <p:nvSpPr>
          <p:cNvPr id="743" name="TextBox 15"/>
          <p:cNvSpPr txBox="1"/>
          <p:nvPr/>
        </p:nvSpPr>
        <p:spPr>
          <a:xfrm>
            <a:off x="2462634" y="1061591"/>
            <a:ext cx="3155751" cy="3506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b="1" u="sng">
                <a:latin typeface="Arial"/>
                <a:ea typeface="Arial"/>
                <a:cs typeface="Arial"/>
                <a:sym typeface="Arial"/>
              </a:defRPr>
            </a:lvl1pPr>
          </a:lstStyle>
          <a:p>
            <a:r>
              <a:t>Main Branch (SpongeBob's)</a:t>
            </a:r>
          </a:p>
        </p:txBody>
      </p:sp>
      <p:sp>
        <p:nvSpPr>
          <p:cNvPr id="744" name="TextBox 16"/>
          <p:cNvSpPr txBox="1"/>
          <p:nvPr/>
        </p:nvSpPr>
        <p:spPr>
          <a:xfrm>
            <a:off x="4171875" y="5845492"/>
            <a:ext cx="1772430" cy="3506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b="1" u="sng">
                <a:latin typeface="Arial"/>
                <a:ea typeface="Arial"/>
                <a:cs typeface="Arial"/>
                <a:sym typeface="Arial"/>
              </a:defRPr>
            </a:lvl1pPr>
          </a:lstStyle>
          <a:p>
            <a:r>
              <a:t>Steph’s Branch</a:t>
            </a:r>
          </a:p>
        </p:txBody>
      </p:sp>
      <p:pic>
        <p:nvPicPr>
          <p:cNvPr id="745" name="Picture 10" descr="Picture 10"/>
          <p:cNvPicPr>
            <a:picLocks noChangeAspect="1"/>
          </p:cNvPicPr>
          <p:nvPr/>
        </p:nvPicPr>
        <p:blipFill>
          <a:blip r:embed="rId3">
            <a:extLst/>
          </a:blip>
          <a:stretch>
            <a:fillRect/>
          </a:stretch>
        </p:blipFill>
        <p:spPr>
          <a:xfrm>
            <a:off x="2475397" y="1512501"/>
            <a:ext cx="880836" cy="880836"/>
          </a:xfrm>
          <a:prstGeom prst="rect">
            <a:avLst/>
          </a:prstGeom>
          <a:ln w="12700">
            <a:miter lim="400000"/>
          </a:ln>
        </p:spPr>
      </p:pic>
      <p:pic>
        <p:nvPicPr>
          <p:cNvPr id="746" name="Picture 10" descr="Picture 10"/>
          <p:cNvPicPr>
            <a:picLocks noChangeAspect="1"/>
          </p:cNvPicPr>
          <p:nvPr/>
        </p:nvPicPr>
        <p:blipFill>
          <a:blip r:embed="rId3">
            <a:extLst/>
          </a:blip>
          <a:stretch>
            <a:fillRect/>
          </a:stretch>
        </p:blipFill>
        <p:spPr>
          <a:xfrm>
            <a:off x="3611076" y="1504881"/>
            <a:ext cx="880836" cy="880836"/>
          </a:xfrm>
          <a:prstGeom prst="rect">
            <a:avLst/>
          </a:prstGeom>
          <a:ln w="12700">
            <a:miter lim="400000"/>
          </a:ln>
        </p:spPr>
      </p:pic>
      <p:pic>
        <p:nvPicPr>
          <p:cNvPr id="747" name="Picture 10" descr="Picture 10"/>
          <p:cNvPicPr>
            <a:picLocks noChangeAspect="1"/>
          </p:cNvPicPr>
          <p:nvPr/>
        </p:nvPicPr>
        <p:blipFill>
          <a:blip r:embed="rId3">
            <a:extLst/>
          </a:blip>
          <a:stretch>
            <a:fillRect/>
          </a:stretch>
        </p:blipFill>
        <p:spPr>
          <a:xfrm>
            <a:off x="4746754" y="1502872"/>
            <a:ext cx="880836" cy="880836"/>
          </a:xfrm>
          <a:prstGeom prst="rect">
            <a:avLst/>
          </a:prstGeom>
          <a:ln w="12700">
            <a:miter lim="400000"/>
          </a:ln>
        </p:spPr>
      </p:pic>
      <p:pic>
        <p:nvPicPr>
          <p:cNvPr id="748" name="Picture 10" descr="Picture 10"/>
          <p:cNvPicPr>
            <a:picLocks noChangeAspect="1"/>
          </p:cNvPicPr>
          <p:nvPr/>
        </p:nvPicPr>
        <p:blipFill>
          <a:blip r:embed="rId3">
            <a:extLst/>
          </a:blip>
          <a:stretch>
            <a:fillRect/>
          </a:stretch>
        </p:blipFill>
        <p:spPr>
          <a:xfrm>
            <a:off x="5882432" y="1502872"/>
            <a:ext cx="880836" cy="880836"/>
          </a:xfrm>
          <a:prstGeom prst="rect">
            <a:avLst/>
          </a:prstGeom>
          <a:ln w="12700">
            <a:miter lim="400000"/>
          </a:ln>
        </p:spPr>
      </p:pic>
      <p:pic>
        <p:nvPicPr>
          <p:cNvPr id="749" name="Picture 10" descr="Picture 10"/>
          <p:cNvPicPr>
            <a:picLocks noChangeAspect="1"/>
          </p:cNvPicPr>
          <p:nvPr/>
        </p:nvPicPr>
        <p:blipFill>
          <a:blip r:embed="rId3">
            <a:extLst/>
          </a:blip>
          <a:stretch>
            <a:fillRect/>
          </a:stretch>
        </p:blipFill>
        <p:spPr>
          <a:xfrm>
            <a:off x="7018110" y="1502870"/>
            <a:ext cx="880836" cy="880836"/>
          </a:xfrm>
          <a:prstGeom prst="rect">
            <a:avLst/>
          </a:prstGeom>
          <a:ln w="12700">
            <a:miter lim="400000"/>
          </a:ln>
        </p:spPr>
      </p:pic>
      <p:sp>
        <p:nvSpPr>
          <p:cNvPr id="750" name="Rectangle 27"/>
          <p:cNvSpPr txBox="1"/>
          <p:nvPr/>
        </p:nvSpPr>
        <p:spPr>
          <a:xfrm>
            <a:off x="2693384" y="2422779"/>
            <a:ext cx="217151" cy="313393"/>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600" b="1">
                <a:latin typeface="Arial"/>
                <a:ea typeface="Arial"/>
                <a:cs typeface="Arial"/>
                <a:sym typeface="Arial"/>
              </a:defRPr>
            </a:lvl1pPr>
          </a:lstStyle>
          <a:p>
            <a:r>
              <a:t>1</a:t>
            </a:r>
          </a:p>
        </p:txBody>
      </p:sp>
      <p:sp>
        <p:nvSpPr>
          <p:cNvPr id="751" name="Rectangle 28"/>
          <p:cNvSpPr txBox="1"/>
          <p:nvPr/>
        </p:nvSpPr>
        <p:spPr>
          <a:xfrm>
            <a:off x="3813159" y="2419959"/>
            <a:ext cx="217152" cy="313393"/>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600" b="1">
                <a:latin typeface="Arial"/>
                <a:ea typeface="Arial"/>
                <a:cs typeface="Arial"/>
                <a:sym typeface="Arial"/>
              </a:defRPr>
            </a:lvl1pPr>
          </a:lstStyle>
          <a:p>
            <a:r>
              <a:t>2</a:t>
            </a:r>
          </a:p>
        </p:txBody>
      </p:sp>
      <p:sp>
        <p:nvSpPr>
          <p:cNvPr id="752" name="Rectangle 29"/>
          <p:cNvSpPr txBox="1"/>
          <p:nvPr/>
        </p:nvSpPr>
        <p:spPr>
          <a:xfrm>
            <a:off x="4893890" y="2426920"/>
            <a:ext cx="217151" cy="313393"/>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600" b="1">
                <a:latin typeface="Arial"/>
                <a:ea typeface="Arial"/>
                <a:cs typeface="Arial"/>
                <a:sym typeface="Arial"/>
              </a:defRPr>
            </a:lvl1pPr>
          </a:lstStyle>
          <a:p>
            <a:r>
              <a:t>3</a:t>
            </a:r>
          </a:p>
        </p:txBody>
      </p:sp>
      <p:sp>
        <p:nvSpPr>
          <p:cNvPr id="753" name="Rectangle 30"/>
          <p:cNvSpPr txBox="1"/>
          <p:nvPr/>
        </p:nvSpPr>
        <p:spPr>
          <a:xfrm>
            <a:off x="6149075" y="2426920"/>
            <a:ext cx="217151" cy="313393"/>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600" b="1">
                <a:latin typeface="Arial"/>
                <a:ea typeface="Arial"/>
                <a:cs typeface="Arial"/>
                <a:sym typeface="Arial"/>
              </a:defRPr>
            </a:lvl1pPr>
          </a:lstStyle>
          <a:p>
            <a:r>
              <a:t>4</a:t>
            </a:r>
          </a:p>
        </p:txBody>
      </p:sp>
      <p:sp>
        <p:nvSpPr>
          <p:cNvPr id="754" name="Rectangle 31"/>
          <p:cNvSpPr txBox="1"/>
          <p:nvPr/>
        </p:nvSpPr>
        <p:spPr>
          <a:xfrm>
            <a:off x="7259326" y="2426920"/>
            <a:ext cx="217151" cy="313393"/>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600" b="1">
                <a:latin typeface="Arial"/>
                <a:ea typeface="Arial"/>
                <a:cs typeface="Arial"/>
                <a:sym typeface="Arial"/>
              </a:defRPr>
            </a:lvl1pPr>
          </a:lstStyle>
          <a:p>
            <a:r>
              <a:t>5</a:t>
            </a:r>
          </a:p>
        </p:txBody>
      </p:sp>
      <p:pic>
        <p:nvPicPr>
          <p:cNvPr id="755" name="Picture 10" descr="Picture 10"/>
          <p:cNvPicPr>
            <a:picLocks noChangeAspect="1"/>
          </p:cNvPicPr>
          <p:nvPr/>
        </p:nvPicPr>
        <p:blipFill>
          <a:blip r:embed="rId3">
            <a:extLst/>
          </a:blip>
          <a:stretch>
            <a:fillRect/>
          </a:stretch>
        </p:blipFill>
        <p:spPr>
          <a:xfrm>
            <a:off x="4790233" y="4956643"/>
            <a:ext cx="880836" cy="880836"/>
          </a:xfrm>
          <a:prstGeom prst="rect">
            <a:avLst/>
          </a:prstGeom>
          <a:ln w="12700">
            <a:miter lim="400000"/>
          </a:ln>
        </p:spPr>
      </p:pic>
      <p:sp>
        <p:nvSpPr>
          <p:cNvPr id="756" name="Curved Connector 33"/>
          <p:cNvSpPr/>
          <p:nvPr/>
        </p:nvSpPr>
        <p:spPr>
          <a:xfrm rot="5400000" flipH="1" flipV="1">
            <a:off x="3965195" y="3663826"/>
            <a:ext cx="2572936" cy="127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1"/>
                </a:cubicBezTo>
                <a:cubicBezTo>
                  <a:pt x="10800" y="16200"/>
                  <a:pt x="16200" y="21600"/>
                  <a:pt x="21600" y="21600"/>
                </a:cubicBezTo>
              </a:path>
            </a:pathLst>
          </a:custGeom>
          <a:ln w="63500">
            <a:solidFill>
              <a:srgbClr val="5B9BD5"/>
            </a:solidFill>
            <a:miter/>
            <a:tailEnd type="triangle"/>
          </a:ln>
        </p:spPr>
        <p:txBody>
          <a:bodyPr lIns="45719" rIns="45719" anchor="ctr"/>
          <a:lstStyle/>
          <a:p>
            <a:endParaRPr/>
          </a:p>
        </p:txBody>
      </p:sp>
      <p:sp>
        <p:nvSpPr>
          <p:cNvPr id="764" name="Straight Arrow Connector 34"/>
          <p:cNvSpPr/>
          <p:nvPr/>
        </p:nvSpPr>
        <p:spPr>
          <a:xfrm>
            <a:off x="3356232" y="1948253"/>
            <a:ext cx="254845" cy="17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63500">
            <a:solidFill>
              <a:srgbClr val="5B9BD5"/>
            </a:solidFill>
            <a:miter/>
            <a:tailEnd type="triangle"/>
          </a:ln>
        </p:spPr>
        <p:txBody>
          <a:bodyPr/>
          <a:lstStyle/>
          <a:p>
            <a:endParaRPr/>
          </a:p>
        </p:txBody>
      </p:sp>
      <p:sp>
        <p:nvSpPr>
          <p:cNvPr id="758" name="Straight Arrow Connector 35"/>
          <p:cNvSpPr/>
          <p:nvPr/>
        </p:nvSpPr>
        <p:spPr>
          <a:xfrm flipV="1">
            <a:off x="4491911" y="1945297"/>
            <a:ext cx="254844" cy="7622"/>
          </a:xfrm>
          <a:prstGeom prst="line">
            <a:avLst/>
          </a:prstGeom>
          <a:ln w="63500">
            <a:solidFill>
              <a:srgbClr val="5B9BD5"/>
            </a:solidFill>
            <a:miter/>
            <a:tailEnd type="triangle"/>
          </a:ln>
        </p:spPr>
        <p:txBody>
          <a:bodyPr lIns="45719" rIns="45719"/>
          <a:lstStyle/>
          <a:p>
            <a:endParaRPr/>
          </a:p>
        </p:txBody>
      </p:sp>
      <p:sp>
        <p:nvSpPr>
          <p:cNvPr id="759" name="Straight Arrow Connector 36"/>
          <p:cNvSpPr/>
          <p:nvPr/>
        </p:nvSpPr>
        <p:spPr>
          <a:xfrm flipV="1">
            <a:off x="5630893" y="1935666"/>
            <a:ext cx="254844" cy="7622"/>
          </a:xfrm>
          <a:prstGeom prst="line">
            <a:avLst/>
          </a:prstGeom>
          <a:ln w="63500">
            <a:solidFill>
              <a:srgbClr val="5B9BD5"/>
            </a:solidFill>
            <a:miter/>
            <a:tailEnd type="triangle"/>
          </a:ln>
        </p:spPr>
        <p:txBody>
          <a:bodyPr lIns="45719" rIns="45719"/>
          <a:lstStyle/>
          <a:p>
            <a:endParaRPr/>
          </a:p>
        </p:txBody>
      </p:sp>
      <p:sp>
        <p:nvSpPr>
          <p:cNvPr id="760" name="Straight Arrow Connector 37"/>
          <p:cNvSpPr/>
          <p:nvPr/>
        </p:nvSpPr>
        <p:spPr>
          <a:xfrm flipV="1">
            <a:off x="6763267" y="1945297"/>
            <a:ext cx="254844" cy="7622"/>
          </a:xfrm>
          <a:prstGeom prst="line">
            <a:avLst/>
          </a:prstGeom>
          <a:ln w="63500">
            <a:solidFill>
              <a:srgbClr val="5B9BD5"/>
            </a:solidFill>
            <a:miter/>
            <a:tailEnd type="triangle"/>
          </a:ln>
        </p:spPr>
        <p:txBody>
          <a:bodyPr lIns="45719" rIns="45719"/>
          <a:lstStyle/>
          <a:p>
            <a:endParaRPr/>
          </a:p>
        </p:txBody>
      </p:sp>
      <p:sp>
        <p:nvSpPr>
          <p:cNvPr id="761" name="TextBox 38"/>
          <p:cNvSpPr txBox="1"/>
          <p:nvPr/>
        </p:nvSpPr>
        <p:spPr>
          <a:xfrm>
            <a:off x="5310956" y="3231422"/>
            <a:ext cx="3833044" cy="89842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1400">
                <a:latin typeface="Arial"/>
                <a:ea typeface="Arial"/>
                <a:cs typeface="Arial"/>
                <a:sym typeface="Arial"/>
              </a:defRPr>
            </a:pPr>
            <a:r>
              <a:t>Steph </a:t>
            </a:r>
            <a:r>
              <a:rPr b="1"/>
              <a:t>pushes (uploads) </a:t>
            </a:r>
            <a:r>
              <a:t>his code changes into the main branch.</a:t>
            </a:r>
          </a:p>
          <a:p>
            <a:pPr>
              <a:defRPr sz="1400" u="sng">
                <a:latin typeface="Arial"/>
                <a:ea typeface="Arial"/>
                <a:cs typeface="Arial"/>
                <a:sym typeface="Arial"/>
              </a:defRPr>
            </a:pPr>
            <a:endParaRPr/>
          </a:p>
          <a:p>
            <a:pPr>
              <a:defRPr sz="1400" b="1">
                <a:latin typeface="Arial"/>
                <a:ea typeface="Arial"/>
                <a:cs typeface="Arial"/>
                <a:sym typeface="Arial"/>
              </a:defRPr>
            </a:pPr>
            <a:r>
              <a:t>Code conflicts </a:t>
            </a:r>
            <a:r>
              <a:rPr b="0"/>
              <a:t>are resolved before inclusion.  </a:t>
            </a:r>
          </a:p>
        </p:txBody>
      </p:sp>
      <p:sp>
        <p:nvSpPr>
          <p:cNvPr id="762" name="TextBox 39"/>
          <p:cNvSpPr txBox="1"/>
          <p:nvPr/>
        </p:nvSpPr>
        <p:spPr>
          <a:xfrm>
            <a:off x="5934285" y="1122458"/>
            <a:ext cx="2940867" cy="288824"/>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a:latin typeface="Arial"/>
                <a:ea typeface="Arial"/>
                <a:cs typeface="Arial"/>
                <a:sym typeface="Arial"/>
              </a:defRPr>
            </a:lvl1pPr>
          </a:lstStyle>
          <a:p>
            <a:r>
              <a:t>SpongeBob continues programming</a:t>
            </a:r>
          </a:p>
        </p:txBody>
      </p:sp>
      <p:pic>
        <p:nvPicPr>
          <p:cNvPr id="763" name="steph.jpg" descr="steph.jpg"/>
          <p:cNvPicPr>
            <a:picLocks noChangeAspect="1"/>
          </p:cNvPicPr>
          <p:nvPr/>
        </p:nvPicPr>
        <p:blipFill>
          <a:blip r:embed="rId4">
            <a:extLst/>
          </a:blip>
          <a:stretch>
            <a:fillRect/>
          </a:stretch>
        </p:blipFill>
        <p:spPr>
          <a:xfrm>
            <a:off x="513170" y="4400451"/>
            <a:ext cx="1432297" cy="179037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Title 1"/>
          <p:cNvSpPr txBox="1">
            <a:spLocks noGrp="1"/>
          </p:cNvSpPr>
          <p:nvPr>
            <p:ph type="title"/>
          </p:nvPr>
        </p:nvSpPr>
        <p:spPr>
          <a:xfrm>
            <a:off x="304799" y="-1"/>
            <a:ext cx="6029326" cy="653856"/>
          </a:xfrm>
          <a:prstGeom prst="rect">
            <a:avLst/>
          </a:prstGeom>
        </p:spPr>
        <p:txBody>
          <a:bodyPr/>
          <a:lstStyle>
            <a:lvl1pPr>
              <a:defRPr sz="2100"/>
            </a:lvl1pPr>
          </a:lstStyle>
          <a:p>
            <a:r>
              <a:t>The Group Project – Tragedy 2 (Revisited)</a:t>
            </a:r>
          </a:p>
        </p:txBody>
      </p:sp>
      <p:pic>
        <p:nvPicPr>
          <p:cNvPr id="767" name="Picture 2" descr="Picture 2"/>
          <p:cNvPicPr>
            <a:picLocks noChangeAspect="1"/>
          </p:cNvPicPr>
          <p:nvPr/>
        </p:nvPicPr>
        <p:blipFill>
          <a:blip r:embed="rId2">
            <a:extLst/>
          </a:blip>
          <a:stretch>
            <a:fillRect/>
          </a:stretch>
        </p:blipFill>
        <p:spPr>
          <a:xfrm>
            <a:off x="287179" y="1154007"/>
            <a:ext cx="1741605" cy="1442372"/>
          </a:xfrm>
          <a:prstGeom prst="rect">
            <a:avLst/>
          </a:prstGeom>
          <a:ln w="12700">
            <a:miter lim="400000"/>
          </a:ln>
        </p:spPr>
      </p:pic>
      <p:sp>
        <p:nvSpPr>
          <p:cNvPr id="768" name="Straight Connector 7"/>
          <p:cNvSpPr/>
          <p:nvPr/>
        </p:nvSpPr>
        <p:spPr>
          <a:xfrm flipV="1">
            <a:off x="2057400" y="1499176"/>
            <a:ext cx="457201" cy="327932"/>
          </a:xfrm>
          <a:prstGeom prst="line">
            <a:avLst/>
          </a:prstGeom>
          <a:ln w="6350">
            <a:solidFill>
              <a:srgbClr val="000000"/>
            </a:solidFill>
            <a:miter/>
          </a:ln>
        </p:spPr>
        <p:txBody>
          <a:bodyPr lIns="45719" rIns="45719"/>
          <a:lstStyle/>
          <a:p>
            <a:endParaRPr/>
          </a:p>
        </p:txBody>
      </p:sp>
      <p:pic>
        <p:nvPicPr>
          <p:cNvPr id="769" name="Picture 10" descr="Picture 10"/>
          <p:cNvPicPr>
            <a:picLocks noChangeAspect="1"/>
          </p:cNvPicPr>
          <p:nvPr/>
        </p:nvPicPr>
        <p:blipFill>
          <a:blip r:embed="rId3">
            <a:extLst/>
          </a:blip>
          <a:stretch>
            <a:fillRect/>
          </a:stretch>
        </p:blipFill>
        <p:spPr>
          <a:xfrm>
            <a:off x="6334125" y="896991"/>
            <a:ext cx="2514600" cy="2514601"/>
          </a:xfrm>
          <a:prstGeom prst="rect">
            <a:avLst/>
          </a:prstGeom>
          <a:ln w="12700">
            <a:miter lim="400000"/>
          </a:ln>
        </p:spPr>
      </p:pic>
      <p:sp>
        <p:nvSpPr>
          <p:cNvPr id="770" name="TextBox 9"/>
          <p:cNvSpPr txBox="1"/>
          <p:nvPr/>
        </p:nvSpPr>
        <p:spPr>
          <a:xfrm>
            <a:off x="2543175" y="1222177"/>
            <a:ext cx="1575083" cy="26425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200">
                <a:latin typeface="Arial"/>
                <a:ea typeface="Arial"/>
                <a:cs typeface="Arial"/>
                <a:sym typeface="Arial"/>
              </a:defRPr>
            </a:lvl1pPr>
          </a:lstStyle>
          <a:p>
            <a:r>
              <a:t>Programming Away…</a:t>
            </a:r>
          </a:p>
        </p:txBody>
      </p:sp>
      <p:sp>
        <p:nvSpPr>
          <p:cNvPr id="771" name="Straight Connector 12"/>
          <p:cNvSpPr/>
          <p:nvPr/>
        </p:nvSpPr>
        <p:spPr>
          <a:xfrm flipV="1">
            <a:off x="2085975" y="4746999"/>
            <a:ext cx="457201" cy="327932"/>
          </a:xfrm>
          <a:prstGeom prst="line">
            <a:avLst/>
          </a:prstGeom>
          <a:ln w="6350">
            <a:solidFill>
              <a:srgbClr val="000000"/>
            </a:solidFill>
            <a:miter/>
          </a:ln>
        </p:spPr>
        <p:txBody>
          <a:bodyPr lIns="45719" rIns="45719"/>
          <a:lstStyle/>
          <a:p>
            <a:endParaRPr/>
          </a:p>
        </p:txBody>
      </p:sp>
      <p:sp>
        <p:nvSpPr>
          <p:cNvPr id="772" name="TextBox 13"/>
          <p:cNvSpPr txBox="1"/>
          <p:nvPr/>
        </p:nvSpPr>
        <p:spPr>
          <a:xfrm>
            <a:off x="2667000" y="4441533"/>
            <a:ext cx="1575083" cy="264256"/>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200">
                <a:latin typeface="Arial"/>
                <a:ea typeface="Arial"/>
                <a:cs typeface="Arial"/>
                <a:sym typeface="Arial"/>
              </a:defRPr>
            </a:lvl1pPr>
          </a:lstStyle>
          <a:p>
            <a:r>
              <a:t>Programming Away…</a:t>
            </a:r>
          </a:p>
        </p:txBody>
      </p:sp>
      <p:pic>
        <p:nvPicPr>
          <p:cNvPr id="773" name="Picture 10" descr="Picture 10"/>
          <p:cNvPicPr>
            <a:picLocks noChangeAspect="1"/>
          </p:cNvPicPr>
          <p:nvPr/>
        </p:nvPicPr>
        <p:blipFill>
          <a:blip r:embed="rId3">
            <a:extLst/>
          </a:blip>
          <a:stretch>
            <a:fillRect/>
          </a:stretch>
        </p:blipFill>
        <p:spPr>
          <a:xfrm>
            <a:off x="6334125" y="3700224"/>
            <a:ext cx="2514600" cy="2514601"/>
          </a:xfrm>
          <a:prstGeom prst="rect">
            <a:avLst/>
          </a:prstGeom>
          <a:ln w="12700">
            <a:miter lim="400000"/>
          </a:ln>
        </p:spPr>
      </p:pic>
      <p:pic>
        <p:nvPicPr>
          <p:cNvPr id="774" name="Picture 2" descr="Picture 2"/>
          <p:cNvPicPr>
            <a:picLocks noChangeAspect="1"/>
          </p:cNvPicPr>
          <p:nvPr/>
        </p:nvPicPr>
        <p:blipFill>
          <a:blip r:embed="rId4">
            <a:extLst/>
          </a:blip>
          <a:stretch>
            <a:fillRect/>
          </a:stretch>
        </p:blipFill>
        <p:spPr>
          <a:xfrm>
            <a:off x="609600" y="2781874"/>
            <a:ext cx="1239407" cy="1520475"/>
          </a:xfrm>
          <a:prstGeom prst="rect">
            <a:avLst/>
          </a:prstGeom>
          <a:ln w="12700">
            <a:miter lim="400000"/>
          </a:ln>
        </p:spPr>
      </p:pic>
      <p:sp>
        <p:nvSpPr>
          <p:cNvPr id="775" name="Straight Connector 16"/>
          <p:cNvSpPr/>
          <p:nvPr/>
        </p:nvSpPr>
        <p:spPr>
          <a:xfrm flipV="1">
            <a:off x="2112653" y="3095075"/>
            <a:ext cx="457201" cy="327932"/>
          </a:xfrm>
          <a:prstGeom prst="line">
            <a:avLst/>
          </a:prstGeom>
          <a:ln w="6350">
            <a:solidFill>
              <a:srgbClr val="000000"/>
            </a:solidFill>
            <a:miter/>
          </a:ln>
        </p:spPr>
        <p:txBody>
          <a:bodyPr lIns="45719" rIns="45719"/>
          <a:lstStyle/>
          <a:p>
            <a:endParaRPr/>
          </a:p>
        </p:txBody>
      </p:sp>
      <p:sp>
        <p:nvSpPr>
          <p:cNvPr id="776" name="TextBox 17"/>
          <p:cNvSpPr txBox="1"/>
          <p:nvPr/>
        </p:nvSpPr>
        <p:spPr>
          <a:xfrm>
            <a:off x="2579378" y="1741808"/>
            <a:ext cx="3668116" cy="236082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4000" b="1">
                <a:latin typeface="Arial"/>
                <a:ea typeface="Arial"/>
                <a:cs typeface="Arial"/>
                <a:sym typeface="Arial"/>
              </a:defRPr>
            </a:pPr>
            <a:r>
              <a:t>OK.</a:t>
            </a:r>
          </a:p>
          <a:p>
            <a:pPr>
              <a:defRPr sz="4000" b="1">
                <a:latin typeface="Arial"/>
                <a:ea typeface="Arial"/>
                <a:cs typeface="Arial"/>
                <a:sym typeface="Arial"/>
              </a:defRPr>
            </a:pPr>
            <a:r>
              <a:t>Delete. Delete. Delete. Delete.</a:t>
            </a:r>
          </a:p>
          <a:p>
            <a:pPr>
              <a:defRPr sz="4000" b="1">
                <a:latin typeface="Arial"/>
                <a:ea typeface="Arial"/>
                <a:cs typeface="Arial"/>
                <a:sym typeface="Arial"/>
              </a:defRPr>
            </a:pPr>
            <a:r>
              <a:t>Delete. Delete</a:t>
            </a:r>
          </a:p>
        </p:txBody>
      </p:sp>
      <p:sp>
        <p:nvSpPr>
          <p:cNvPr id="777" name="Multiply 18"/>
          <p:cNvSpPr/>
          <p:nvPr/>
        </p:nvSpPr>
        <p:spPr>
          <a:xfrm>
            <a:off x="6852438" y="1475657"/>
            <a:ext cx="1477974" cy="1413329"/>
          </a:xfrm>
          <a:custGeom>
            <a:avLst/>
            <a:gdLst/>
            <a:ahLst/>
            <a:cxnLst>
              <a:cxn ang="0">
                <a:pos x="wd2" y="hd2"/>
              </a:cxn>
              <a:cxn ang="5400000">
                <a:pos x="wd2" y="hd2"/>
              </a:cxn>
              <a:cxn ang="10800000">
                <a:pos x="wd2" y="hd2"/>
              </a:cxn>
              <a:cxn ang="16200000">
                <a:pos x="wd2" y="hd2"/>
              </a:cxn>
            </a:cxnLst>
            <a:rect l="0" t="0" r="r" b="b"/>
            <a:pathLst>
              <a:path w="21600" h="21600" extrusionOk="0">
                <a:moveTo>
                  <a:pt x="0" y="5399"/>
                </a:moveTo>
                <a:lnTo>
                  <a:pt x="4745" y="0"/>
                </a:lnTo>
                <a:lnTo>
                  <a:pt x="10800" y="5820"/>
                </a:lnTo>
                <a:lnTo>
                  <a:pt x="16855" y="0"/>
                </a:lnTo>
                <a:lnTo>
                  <a:pt x="21600" y="5399"/>
                </a:lnTo>
                <a:lnTo>
                  <a:pt x="15981" y="10800"/>
                </a:lnTo>
                <a:lnTo>
                  <a:pt x="21600" y="16201"/>
                </a:lnTo>
                <a:lnTo>
                  <a:pt x="16855" y="21600"/>
                </a:lnTo>
                <a:lnTo>
                  <a:pt x="10800" y="15780"/>
                </a:lnTo>
                <a:lnTo>
                  <a:pt x="4745" y="21600"/>
                </a:lnTo>
                <a:lnTo>
                  <a:pt x="0" y="16201"/>
                </a:lnTo>
                <a:lnTo>
                  <a:pt x="5619" y="10800"/>
                </a:lnTo>
                <a:close/>
              </a:path>
            </a:pathLst>
          </a:custGeom>
          <a:solidFill>
            <a:srgbClr val="FF0000"/>
          </a:solidFill>
          <a:ln w="12700">
            <a:solidFill>
              <a:srgbClr val="42719B"/>
            </a:solidFill>
            <a:miter/>
          </a:ln>
        </p:spPr>
        <p:txBody>
          <a:bodyPr lIns="45719" rIns="45719" anchor="ctr"/>
          <a:lstStyle/>
          <a:p>
            <a:pPr algn="ctr">
              <a:defRPr>
                <a:solidFill>
                  <a:srgbClr val="FFFFFF"/>
                </a:solidFill>
              </a:defRPr>
            </a:pPr>
            <a:endParaRPr/>
          </a:p>
        </p:txBody>
      </p:sp>
      <p:sp>
        <p:nvSpPr>
          <p:cNvPr id="778" name="Multiply 19"/>
          <p:cNvSpPr/>
          <p:nvPr/>
        </p:nvSpPr>
        <p:spPr>
          <a:xfrm>
            <a:off x="6814338" y="4169076"/>
            <a:ext cx="1477974" cy="1413329"/>
          </a:xfrm>
          <a:custGeom>
            <a:avLst/>
            <a:gdLst/>
            <a:ahLst/>
            <a:cxnLst>
              <a:cxn ang="0">
                <a:pos x="wd2" y="hd2"/>
              </a:cxn>
              <a:cxn ang="5400000">
                <a:pos x="wd2" y="hd2"/>
              </a:cxn>
              <a:cxn ang="10800000">
                <a:pos x="wd2" y="hd2"/>
              </a:cxn>
              <a:cxn ang="16200000">
                <a:pos x="wd2" y="hd2"/>
              </a:cxn>
            </a:cxnLst>
            <a:rect l="0" t="0" r="r" b="b"/>
            <a:pathLst>
              <a:path w="21600" h="21600" extrusionOk="0">
                <a:moveTo>
                  <a:pt x="0" y="5399"/>
                </a:moveTo>
                <a:lnTo>
                  <a:pt x="4745" y="0"/>
                </a:lnTo>
                <a:lnTo>
                  <a:pt x="10800" y="5820"/>
                </a:lnTo>
                <a:lnTo>
                  <a:pt x="16855" y="0"/>
                </a:lnTo>
                <a:lnTo>
                  <a:pt x="21600" y="5399"/>
                </a:lnTo>
                <a:lnTo>
                  <a:pt x="15981" y="10800"/>
                </a:lnTo>
                <a:lnTo>
                  <a:pt x="21600" y="16201"/>
                </a:lnTo>
                <a:lnTo>
                  <a:pt x="16855" y="21600"/>
                </a:lnTo>
                <a:lnTo>
                  <a:pt x="10800" y="15780"/>
                </a:lnTo>
                <a:lnTo>
                  <a:pt x="4745" y="21600"/>
                </a:lnTo>
                <a:lnTo>
                  <a:pt x="0" y="16201"/>
                </a:lnTo>
                <a:lnTo>
                  <a:pt x="5619" y="10800"/>
                </a:lnTo>
                <a:close/>
              </a:path>
            </a:pathLst>
          </a:custGeom>
          <a:solidFill>
            <a:srgbClr val="FF0000"/>
          </a:solidFill>
          <a:ln w="12700">
            <a:solidFill>
              <a:srgbClr val="42719B"/>
            </a:solidFill>
            <a:miter/>
          </a:ln>
        </p:spPr>
        <p:txBody>
          <a:bodyPr lIns="45719" rIns="45719" anchor="ctr"/>
          <a:lstStyle/>
          <a:p>
            <a:pPr algn="ctr">
              <a:defRPr>
                <a:solidFill>
                  <a:srgbClr val="FFFFFF"/>
                </a:solidFill>
              </a:defRPr>
            </a:pPr>
            <a:endParaRPr/>
          </a:p>
        </p:txBody>
      </p:sp>
      <p:pic>
        <p:nvPicPr>
          <p:cNvPr id="779" name="steph.jpg" descr="steph.jpg"/>
          <p:cNvPicPr>
            <a:picLocks noChangeAspect="1"/>
          </p:cNvPicPr>
          <p:nvPr/>
        </p:nvPicPr>
        <p:blipFill>
          <a:blip r:embed="rId5">
            <a:extLst/>
          </a:blip>
          <a:stretch>
            <a:fillRect/>
          </a:stretch>
        </p:blipFill>
        <p:spPr>
          <a:xfrm>
            <a:off x="513170" y="4400451"/>
            <a:ext cx="1432297" cy="179037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 name="Title 1"/>
          <p:cNvSpPr txBox="1">
            <a:spLocks noGrp="1"/>
          </p:cNvSpPr>
          <p:nvPr>
            <p:ph type="title"/>
          </p:nvPr>
        </p:nvSpPr>
        <p:spPr>
          <a:xfrm>
            <a:off x="304799" y="-1"/>
            <a:ext cx="6029326" cy="653856"/>
          </a:xfrm>
          <a:prstGeom prst="rect">
            <a:avLst/>
          </a:prstGeom>
        </p:spPr>
        <p:txBody>
          <a:bodyPr/>
          <a:lstStyle/>
          <a:p>
            <a:r>
              <a:t>The Group Project </a:t>
            </a:r>
            <a:r>
              <a:rPr u="sng"/>
              <a:t>with version control</a:t>
            </a:r>
          </a:p>
        </p:txBody>
      </p:sp>
      <p:sp>
        <p:nvSpPr>
          <p:cNvPr id="782" name="TextBox 20"/>
          <p:cNvSpPr txBox="1"/>
          <p:nvPr/>
        </p:nvSpPr>
        <p:spPr>
          <a:xfrm>
            <a:off x="2462634" y="1061591"/>
            <a:ext cx="3155751" cy="3506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b="1" u="sng">
                <a:latin typeface="Arial"/>
                <a:ea typeface="Arial"/>
                <a:cs typeface="Arial"/>
                <a:sym typeface="Arial"/>
              </a:defRPr>
            </a:pPr>
            <a:r>
              <a:t>Main Branch </a:t>
            </a:r>
            <a:r>
              <a:rPr u="none"/>
              <a:t>(SpongeBob's)</a:t>
            </a:r>
          </a:p>
        </p:txBody>
      </p:sp>
      <p:sp>
        <p:nvSpPr>
          <p:cNvPr id="783" name="TextBox 21"/>
          <p:cNvSpPr txBox="1"/>
          <p:nvPr/>
        </p:nvSpPr>
        <p:spPr>
          <a:xfrm>
            <a:off x="5088177" y="5807273"/>
            <a:ext cx="1772653" cy="3506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b="1" u="sng">
                <a:latin typeface="Arial"/>
                <a:ea typeface="Arial"/>
                <a:cs typeface="Arial"/>
                <a:sym typeface="Arial"/>
              </a:defRPr>
            </a:lvl1pPr>
          </a:lstStyle>
          <a:p>
            <a:r>
              <a:t>Gene’s Branch </a:t>
            </a:r>
          </a:p>
        </p:txBody>
      </p:sp>
      <p:pic>
        <p:nvPicPr>
          <p:cNvPr id="784" name="Picture 10" descr="Picture 10"/>
          <p:cNvPicPr>
            <a:picLocks noChangeAspect="1"/>
          </p:cNvPicPr>
          <p:nvPr/>
        </p:nvPicPr>
        <p:blipFill>
          <a:blip r:embed="rId2">
            <a:extLst/>
          </a:blip>
          <a:stretch>
            <a:fillRect/>
          </a:stretch>
        </p:blipFill>
        <p:spPr>
          <a:xfrm>
            <a:off x="2475397" y="1512501"/>
            <a:ext cx="880836" cy="880836"/>
          </a:xfrm>
          <a:prstGeom prst="rect">
            <a:avLst/>
          </a:prstGeom>
          <a:ln w="12700">
            <a:miter lim="400000"/>
          </a:ln>
        </p:spPr>
      </p:pic>
      <p:pic>
        <p:nvPicPr>
          <p:cNvPr id="785" name="Picture 10" descr="Picture 10"/>
          <p:cNvPicPr>
            <a:picLocks noChangeAspect="1"/>
          </p:cNvPicPr>
          <p:nvPr/>
        </p:nvPicPr>
        <p:blipFill>
          <a:blip r:embed="rId2">
            <a:extLst/>
          </a:blip>
          <a:stretch>
            <a:fillRect/>
          </a:stretch>
        </p:blipFill>
        <p:spPr>
          <a:xfrm>
            <a:off x="3611076" y="1504881"/>
            <a:ext cx="880836" cy="880836"/>
          </a:xfrm>
          <a:prstGeom prst="rect">
            <a:avLst/>
          </a:prstGeom>
          <a:ln w="12700">
            <a:miter lim="400000"/>
          </a:ln>
        </p:spPr>
      </p:pic>
      <p:pic>
        <p:nvPicPr>
          <p:cNvPr id="786" name="Picture 10" descr="Picture 10"/>
          <p:cNvPicPr>
            <a:picLocks noChangeAspect="1"/>
          </p:cNvPicPr>
          <p:nvPr/>
        </p:nvPicPr>
        <p:blipFill>
          <a:blip r:embed="rId2">
            <a:extLst/>
          </a:blip>
          <a:stretch>
            <a:fillRect/>
          </a:stretch>
        </p:blipFill>
        <p:spPr>
          <a:xfrm>
            <a:off x="4746754" y="1502872"/>
            <a:ext cx="880836" cy="880836"/>
          </a:xfrm>
          <a:prstGeom prst="rect">
            <a:avLst/>
          </a:prstGeom>
          <a:ln w="12700">
            <a:miter lim="400000"/>
          </a:ln>
        </p:spPr>
      </p:pic>
      <p:pic>
        <p:nvPicPr>
          <p:cNvPr id="787" name="Picture 10" descr="Picture 10"/>
          <p:cNvPicPr>
            <a:picLocks noChangeAspect="1"/>
          </p:cNvPicPr>
          <p:nvPr/>
        </p:nvPicPr>
        <p:blipFill>
          <a:blip r:embed="rId2">
            <a:extLst/>
          </a:blip>
          <a:stretch>
            <a:fillRect/>
          </a:stretch>
        </p:blipFill>
        <p:spPr>
          <a:xfrm>
            <a:off x="5882432" y="1502872"/>
            <a:ext cx="880836" cy="880836"/>
          </a:xfrm>
          <a:prstGeom prst="rect">
            <a:avLst/>
          </a:prstGeom>
          <a:ln w="12700">
            <a:miter lim="400000"/>
          </a:ln>
        </p:spPr>
      </p:pic>
      <p:sp>
        <p:nvSpPr>
          <p:cNvPr id="788" name="Rectangle 26"/>
          <p:cNvSpPr txBox="1"/>
          <p:nvPr/>
        </p:nvSpPr>
        <p:spPr>
          <a:xfrm>
            <a:off x="2693384" y="2422779"/>
            <a:ext cx="217151" cy="313393"/>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600" b="1">
                <a:latin typeface="Arial"/>
                <a:ea typeface="Arial"/>
                <a:cs typeface="Arial"/>
                <a:sym typeface="Arial"/>
              </a:defRPr>
            </a:lvl1pPr>
          </a:lstStyle>
          <a:p>
            <a:r>
              <a:t>1</a:t>
            </a:r>
          </a:p>
        </p:txBody>
      </p:sp>
      <p:sp>
        <p:nvSpPr>
          <p:cNvPr id="789" name="Rectangle 27"/>
          <p:cNvSpPr txBox="1"/>
          <p:nvPr/>
        </p:nvSpPr>
        <p:spPr>
          <a:xfrm>
            <a:off x="3813159" y="2419959"/>
            <a:ext cx="217152" cy="313393"/>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600" b="1">
                <a:latin typeface="Arial"/>
                <a:ea typeface="Arial"/>
                <a:cs typeface="Arial"/>
                <a:sym typeface="Arial"/>
              </a:defRPr>
            </a:lvl1pPr>
          </a:lstStyle>
          <a:p>
            <a:r>
              <a:t>2</a:t>
            </a:r>
          </a:p>
        </p:txBody>
      </p:sp>
      <p:sp>
        <p:nvSpPr>
          <p:cNvPr id="790" name="Rectangle 28"/>
          <p:cNvSpPr txBox="1"/>
          <p:nvPr/>
        </p:nvSpPr>
        <p:spPr>
          <a:xfrm>
            <a:off x="4893890" y="2426920"/>
            <a:ext cx="217151" cy="313393"/>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600" b="1">
                <a:latin typeface="Arial"/>
                <a:ea typeface="Arial"/>
                <a:cs typeface="Arial"/>
                <a:sym typeface="Arial"/>
              </a:defRPr>
            </a:lvl1pPr>
          </a:lstStyle>
          <a:p>
            <a:r>
              <a:t>3</a:t>
            </a:r>
          </a:p>
        </p:txBody>
      </p:sp>
      <p:sp>
        <p:nvSpPr>
          <p:cNvPr id="791" name="Rectangle 29"/>
          <p:cNvSpPr txBox="1"/>
          <p:nvPr/>
        </p:nvSpPr>
        <p:spPr>
          <a:xfrm>
            <a:off x="6149075" y="2426920"/>
            <a:ext cx="217151" cy="313393"/>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600" b="1">
                <a:latin typeface="Arial"/>
                <a:ea typeface="Arial"/>
                <a:cs typeface="Arial"/>
                <a:sym typeface="Arial"/>
              </a:defRPr>
            </a:lvl1pPr>
          </a:lstStyle>
          <a:p>
            <a:r>
              <a:t>4</a:t>
            </a:r>
          </a:p>
        </p:txBody>
      </p:sp>
      <p:sp>
        <p:nvSpPr>
          <p:cNvPr id="802" name="Straight Arrow Connector 30"/>
          <p:cNvSpPr/>
          <p:nvPr/>
        </p:nvSpPr>
        <p:spPr>
          <a:xfrm>
            <a:off x="3356232" y="1948253"/>
            <a:ext cx="254845" cy="17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63500">
            <a:solidFill>
              <a:srgbClr val="5B9BD5"/>
            </a:solidFill>
            <a:miter/>
            <a:tailEnd type="triangle"/>
          </a:ln>
        </p:spPr>
        <p:txBody>
          <a:bodyPr/>
          <a:lstStyle/>
          <a:p>
            <a:endParaRPr/>
          </a:p>
        </p:txBody>
      </p:sp>
      <p:sp>
        <p:nvSpPr>
          <p:cNvPr id="793" name="Straight Arrow Connector 31"/>
          <p:cNvSpPr/>
          <p:nvPr/>
        </p:nvSpPr>
        <p:spPr>
          <a:xfrm flipV="1">
            <a:off x="4491911" y="1945297"/>
            <a:ext cx="254844" cy="7622"/>
          </a:xfrm>
          <a:prstGeom prst="line">
            <a:avLst/>
          </a:prstGeom>
          <a:ln w="63500">
            <a:solidFill>
              <a:srgbClr val="5B9BD5"/>
            </a:solidFill>
            <a:miter/>
            <a:tailEnd type="triangle"/>
          </a:ln>
        </p:spPr>
        <p:txBody>
          <a:bodyPr lIns="45719" rIns="45719"/>
          <a:lstStyle/>
          <a:p>
            <a:endParaRPr/>
          </a:p>
        </p:txBody>
      </p:sp>
      <p:sp>
        <p:nvSpPr>
          <p:cNvPr id="794" name="Straight Arrow Connector 32"/>
          <p:cNvSpPr/>
          <p:nvPr/>
        </p:nvSpPr>
        <p:spPr>
          <a:xfrm flipV="1">
            <a:off x="5630893" y="1935666"/>
            <a:ext cx="254844" cy="7622"/>
          </a:xfrm>
          <a:prstGeom prst="line">
            <a:avLst/>
          </a:prstGeom>
          <a:ln w="63500">
            <a:solidFill>
              <a:srgbClr val="5B9BD5"/>
            </a:solidFill>
            <a:miter/>
            <a:tailEnd type="triangle"/>
          </a:ln>
        </p:spPr>
        <p:txBody>
          <a:bodyPr lIns="45719" rIns="45719"/>
          <a:lstStyle/>
          <a:p>
            <a:endParaRPr/>
          </a:p>
        </p:txBody>
      </p:sp>
      <p:pic>
        <p:nvPicPr>
          <p:cNvPr id="795" name="Picture 10" descr="Picture 10"/>
          <p:cNvPicPr>
            <a:picLocks noChangeAspect="1"/>
          </p:cNvPicPr>
          <p:nvPr/>
        </p:nvPicPr>
        <p:blipFill>
          <a:blip r:embed="rId2">
            <a:extLst/>
          </a:blip>
          <a:stretch>
            <a:fillRect/>
          </a:stretch>
        </p:blipFill>
        <p:spPr>
          <a:xfrm>
            <a:off x="5927623" y="4885578"/>
            <a:ext cx="880836" cy="880836"/>
          </a:xfrm>
          <a:prstGeom prst="rect">
            <a:avLst/>
          </a:prstGeom>
          <a:ln w="12700">
            <a:miter lim="400000"/>
          </a:ln>
        </p:spPr>
      </p:pic>
      <p:sp>
        <p:nvSpPr>
          <p:cNvPr id="796" name="Multiply 35"/>
          <p:cNvSpPr/>
          <p:nvPr/>
        </p:nvSpPr>
        <p:spPr>
          <a:xfrm>
            <a:off x="6048780" y="5041853"/>
            <a:ext cx="600487" cy="574221"/>
          </a:xfrm>
          <a:custGeom>
            <a:avLst/>
            <a:gdLst/>
            <a:ahLst/>
            <a:cxnLst>
              <a:cxn ang="0">
                <a:pos x="wd2" y="hd2"/>
              </a:cxn>
              <a:cxn ang="5400000">
                <a:pos x="wd2" y="hd2"/>
              </a:cxn>
              <a:cxn ang="10800000">
                <a:pos x="wd2" y="hd2"/>
              </a:cxn>
              <a:cxn ang="16200000">
                <a:pos x="wd2" y="hd2"/>
              </a:cxn>
            </a:cxnLst>
            <a:rect l="0" t="0" r="r" b="b"/>
            <a:pathLst>
              <a:path w="21600" h="21600" extrusionOk="0">
                <a:moveTo>
                  <a:pt x="0" y="5399"/>
                </a:moveTo>
                <a:lnTo>
                  <a:pt x="4745" y="0"/>
                </a:lnTo>
                <a:lnTo>
                  <a:pt x="10800" y="5820"/>
                </a:lnTo>
                <a:lnTo>
                  <a:pt x="16855" y="0"/>
                </a:lnTo>
                <a:lnTo>
                  <a:pt x="21600" y="5399"/>
                </a:lnTo>
                <a:lnTo>
                  <a:pt x="15981" y="10800"/>
                </a:lnTo>
                <a:lnTo>
                  <a:pt x="21600" y="16201"/>
                </a:lnTo>
                <a:lnTo>
                  <a:pt x="16855" y="21600"/>
                </a:lnTo>
                <a:lnTo>
                  <a:pt x="10800" y="15780"/>
                </a:lnTo>
                <a:lnTo>
                  <a:pt x="4745" y="21600"/>
                </a:lnTo>
                <a:lnTo>
                  <a:pt x="0" y="16201"/>
                </a:lnTo>
                <a:lnTo>
                  <a:pt x="5619" y="10800"/>
                </a:lnTo>
                <a:close/>
              </a:path>
            </a:pathLst>
          </a:custGeom>
          <a:solidFill>
            <a:srgbClr val="FF0000"/>
          </a:solidFill>
          <a:ln w="12700">
            <a:solidFill>
              <a:srgbClr val="42719B"/>
            </a:solidFill>
            <a:miter/>
          </a:ln>
        </p:spPr>
        <p:txBody>
          <a:bodyPr lIns="45719" rIns="45719" anchor="ctr"/>
          <a:lstStyle/>
          <a:p>
            <a:pPr algn="ctr">
              <a:defRPr>
                <a:solidFill>
                  <a:srgbClr val="FFFFFF"/>
                </a:solidFill>
              </a:defRPr>
            </a:pPr>
            <a:endParaRPr/>
          </a:p>
        </p:txBody>
      </p:sp>
      <p:sp>
        <p:nvSpPr>
          <p:cNvPr id="797" name="Multiply 36"/>
          <p:cNvSpPr/>
          <p:nvPr/>
        </p:nvSpPr>
        <p:spPr>
          <a:xfrm>
            <a:off x="6019336" y="1669966"/>
            <a:ext cx="600487" cy="574221"/>
          </a:xfrm>
          <a:custGeom>
            <a:avLst/>
            <a:gdLst/>
            <a:ahLst/>
            <a:cxnLst>
              <a:cxn ang="0">
                <a:pos x="wd2" y="hd2"/>
              </a:cxn>
              <a:cxn ang="5400000">
                <a:pos x="wd2" y="hd2"/>
              </a:cxn>
              <a:cxn ang="10800000">
                <a:pos x="wd2" y="hd2"/>
              </a:cxn>
              <a:cxn ang="16200000">
                <a:pos x="wd2" y="hd2"/>
              </a:cxn>
            </a:cxnLst>
            <a:rect l="0" t="0" r="r" b="b"/>
            <a:pathLst>
              <a:path w="21600" h="21600" extrusionOk="0">
                <a:moveTo>
                  <a:pt x="0" y="5399"/>
                </a:moveTo>
                <a:lnTo>
                  <a:pt x="4745" y="0"/>
                </a:lnTo>
                <a:lnTo>
                  <a:pt x="10800" y="5820"/>
                </a:lnTo>
                <a:lnTo>
                  <a:pt x="16855" y="0"/>
                </a:lnTo>
                <a:lnTo>
                  <a:pt x="21600" y="5399"/>
                </a:lnTo>
                <a:lnTo>
                  <a:pt x="15981" y="10800"/>
                </a:lnTo>
                <a:lnTo>
                  <a:pt x="21600" y="16201"/>
                </a:lnTo>
                <a:lnTo>
                  <a:pt x="16855" y="21600"/>
                </a:lnTo>
                <a:lnTo>
                  <a:pt x="10800" y="15780"/>
                </a:lnTo>
                <a:lnTo>
                  <a:pt x="4745" y="21600"/>
                </a:lnTo>
                <a:lnTo>
                  <a:pt x="0" y="16201"/>
                </a:lnTo>
                <a:lnTo>
                  <a:pt x="5619" y="10800"/>
                </a:lnTo>
                <a:close/>
              </a:path>
            </a:pathLst>
          </a:custGeom>
          <a:solidFill>
            <a:srgbClr val="FF0000"/>
          </a:solidFill>
          <a:ln w="12700">
            <a:solidFill>
              <a:srgbClr val="42719B"/>
            </a:solidFill>
            <a:miter/>
          </a:ln>
        </p:spPr>
        <p:txBody>
          <a:bodyPr lIns="45719" rIns="45719" anchor="ctr"/>
          <a:lstStyle/>
          <a:p>
            <a:pPr algn="ctr">
              <a:defRPr>
                <a:solidFill>
                  <a:srgbClr val="FFFFFF"/>
                </a:solidFill>
              </a:defRPr>
            </a:pPr>
            <a:endParaRPr/>
          </a:p>
        </p:txBody>
      </p:sp>
      <p:sp>
        <p:nvSpPr>
          <p:cNvPr id="798" name="Curved Connector 37"/>
          <p:cNvSpPr/>
          <p:nvPr/>
        </p:nvSpPr>
        <p:spPr>
          <a:xfrm rot="5400000" flipH="1" flipV="1">
            <a:off x="5146756" y="3644879"/>
            <a:ext cx="2572936" cy="127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1"/>
                </a:cubicBezTo>
                <a:cubicBezTo>
                  <a:pt x="10800" y="16200"/>
                  <a:pt x="16200" y="21600"/>
                  <a:pt x="21600" y="21600"/>
                </a:cubicBezTo>
              </a:path>
            </a:pathLst>
          </a:custGeom>
          <a:ln w="63500">
            <a:solidFill>
              <a:srgbClr val="5B9BD5"/>
            </a:solidFill>
            <a:miter/>
            <a:tailEnd type="triangle"/>
          </a:ln>
        </p:spPr>
        <p:txBody>
          <a:bodyPr lIns="45719" rIns="45719" anchor="ctr"/>
          <a:lstStyle/>
          <a:p>
            <a:endParaRPr/>
          </a:p>
        </p:txBody>
      </p:sp>
      <p:sp>
        <p:nvSpPr>
          <p:cNvPr id="799" name="TextBox 38"/>
          <p:cNvSpPr txBox="1"/>
          <p:nvPr/>
        </p:nvSpPr>
        <p:spPr>
          <a:xfrm>
            <a:off x="2819400" y="3458140"/>
            <a:ext cx="3836616" cy="28882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1400">
                <a:latin typeface="Arial"/>
                <a:ea typeface="Arial"/>
                <a:cs typeface="Arial"/>
                <a:sym typeface="Arial"/>
              </a:defRPr>
            </a:pPr>
            <a:r>
              <a:t>Gene </a:t>
            </a:r>
            <a:r>
              <a:rPr b="1"/>
              <a:t>pushes </a:t>
            </a:r>
            <a:r>
              <a:t>his (bad) code deletions.</a:t>
            </a:r>
          </a:p>
        </p:txBody>
      </p:sp>
      <p:pic>
        <p:nvPicPr>
          <p:cNvPr id="800" name="Picture 2" descr="Picture 2"/>
          <p:cNvPicPr>
            <a:picLocks noChangeAspect="1"/>
          </p:cNvPicPr>
          <p:nvPr/>
        </p:nvPicPr>
        <p:blipFill>
          <a:blip r:embed="rId3">
            <a:extLst/>
          </a:blip>
          <a:stretch>
            <a:fillRect/>
          </a:stretch>
        </p:blipFill>
        <p:spPr>
          <a:xfrm>
            <a:off x="287179" y="1154007"/>
            <a:ext cx="1741605" cy="1442372"/>
          </a:xfrm>
          <a:prstGeom prst="rect">
            <a:avLst/>
          </a:prstGeom>
          <a:ln w="12700">
            <a:miter lim="400000"/>
          </a:ln>
        </p:spPr>
      </p:pic>
      <p:pic>
        <p:nvPicPr>
          <p:cNvPr id="801" name="Picture 2" descr="Picture 2"/>
          <p:cNvPicPr>
            <a:picLocks noChangeAspect="1"/>
          </p:cNvPicPr>
          <p:nvPr/>
        </p:nvPicPr>
        <p:blipFill>
          <a:blip r:embed="rId4">
            <a:extLst/>
          </a:blip>
          <a:stretch>
            <a:fillRect/>
          </a:stretch>
        </p:blipFill>
        <p:spPr>
          <a:xfrm>
            <a:off x="609600" y="4656130"/>
            <a:ext cx="1239407" cy="1520475"/>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Title 1"/>
          <p:cNvSpPr txBox="1">
            <a:spLocks noGrp="1"/>
          </p:cNvSpPr>
          <p:nvPr>
            <p:ph type="title"/>
          </p:nvPr>
        </p:nvSpPr>
        <p:spPr>
          <a:xfrm>
            <a:off x="304799" y="-1"/>
            <a:ext cx="6029326" cy="653856"/>
          </a:xfrm>
          <a:prstGeom prst="rect">
            <a:avLst/>
          </a:prstGeom>
        </p:spPr>
        <p:txBody>
          <a:bodyPr/>
          <a:lstStyle/>
          <a:p>
            <a:r>
              <a:t>The Group Project </a:t>
            </a:r>
            <a:r>
              <a:rPr u="sng"/>
              <a:t>with version control</a:t>
            </a:r>
          </a:p>
        </p:txBody>
      </p:sp>
      <p:pic>
        <p:nvPicPr>
          <p:cNvPr id="805" name="Picture 2" descr="Picture 2"/>
          <p:cNvPicPr>
            <a:picLocks noChangeAspect="1"/>
          </p:cNvPicPr>
          <p:nvPr/>
        </p:nvPicPr>
        <p:blipFill>
          <a:blip r:embed="rId2">
            <a:extLst/>
          </a:blip>
          <a:stretch>
            <a:fillRect/>
          </a:stretch>
        </p:blipFill>
        <p:spPr>
          <a:xfrm>
            <a:off x="287179" y="1154007"/>
            <a:ext cx="1741605" cy="1442372"/>
          </a:xfrm>
          <a:prstGeom prst="rect">
            <a:avLst/>
          </a:prstGeom>
          <a:ln w="12700">
            <a:miter lim="400000"/>
          </a:ln>
        </p:spPr>
      </p:pic>
      <p:pic>
        <p:nvPicPr>
          <p:cNvPr id="806" name="Picture 2" descr="Picture 2"/>
          <p:cNvPicPr>
            <a:picLocks noChangeAspect="1"/>
          </p:cNvPicPr>
          <p:nvPr/>
        </p:nvPicPr>
        <p:blipFill>
          <a:blip r:embed="rId3">
            <a:extLst/>
          </a:blip>
          <a:stretch>
            <a:fillRect/>
          </a:stretch>
        </p:blipFill>
        <p:spPr>
          <a:xfrm>
            <a:off x="609600" y="4656130"/>
            <a:ext cx="1239407" cy="1520475"/>
          </a:xfrm>
          <a:prstGeom prst="rect">
            <a:avLst/>
          </a:prstGeom>
          <a:ln w="12700">
            <a:miter lim="400000"/>
          </a:ln>
        </p:spPr>
      </p:pic>
      <p:sp>
        <p:nvSpPr>
          <p:cNvPr id="807" name="TextBox 33"/>
          <p:cNvSpPr txBox="1"/>
          <p:nvPr/>
        </p:nvSpPr>
        <p:spPr>
          <a:xfrm>
            <a:off x="2462634" y="1061591"/>
            <a:ext cx="3155751" cy="3506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b="1" u="sng">
                <a:latin typeface="Arial"/>
                <a:ea typeface="Arial"/>
                <a:cs typeface="Arial"/>
                <a:sym typeface="Arial"/>
              </a:defRPr>
            </a:pPr>
            <a:r>
              <a:t>Main Branch </a:t>
            </a:r>
            <a:r>
              <a:rPr u="none"/>
              <a:t>(SpongeBob's)</a:t>
            </a:r>
          </a:p>
        </p:txBody>
      </p:sp>
      <p:sp>
        <p:nvSpPr>
          <p:cNvPr id="808" name="TextBox 41"/>
          <p:cNvSpPr txBox="1"/>
          <p:nvPr/>
        </p:nvSpPr>
        <p:spPr>
          <a:xfrm>
            <a:off x="5336128" y="5807273"/>
            <a:ext cx="1772654" cy="3506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b="1" u="sng">
                <a:latin typeface="Arial"/>
                <a:ea typeface="Arial"/>
                <a:cs typeface="Arial"/>
                <a:sym typeface="Arial"/>
              </a:defRPr>
            </a:lvl1pPr>
          </a:lstStyle>
          <a:p>
            <a:r>
              <a:t>Gene’s Branch </a:t>
            </a:r>
          </a:p>
        </p:txBody>
      </p:sp>
      <p:pic>
        <p:nvPicPr>
          <p:cNvPr id="809" name="Picture 10" descr="Picture 10"/>
          <p:cNvPicPr>
            <a:picLocks noChangeAspect="1"/>
          </p:cNvPicPr>
          <p:nvPr/>
        </p:nvPicPr>
        <p:blipFill>
          <a:blip r:embed="rId4">
            <a:extLst/>
          </a:blip>
          <a:stretch>
            <a:fillRect/>
          </a:stretch>
        </p:blipFill>
        <p:spPr>
          <a:xfrm>
            <a:off x="2475397" y="1512501"/>
            <a:ext cx="880836" cy="880836"/>
          </a:xfrm>
          <a:prstGeom prst="rect">
            <a:avLst/>
          </a:prstGeom>
          <a:ln w="12700">
            <a:miter lim="400000"/>
          </a:ln>
        </p:spPr>
      </p:pic>
      <p:pic>
        <p:nvPicPr>
          <p:cNvPr id="810" name="Picture 10" descr="Picture 10"/>
          <p:cNvPicPr>
            <a:picLocks noChangeAspect="1"/>
          </p:cNvPicPr>
          <p:nvPr/>
        </p:nvPicPr>
        <p:blipFill>
          <a:blip r:embed="rId4">
            <a:extLst/>
          </a:blip>
          <a:stretch>
            <a:fillRect/>
          </a:stretch>
        </p:blipFill>
        <p:spPr>
          <a:xfrm>
            <a:off x="3611076" y="1504881"/>
            <a:ext cx="880836" cy="880836"/>
          </a:xfrm>
          <a:prstGeom prst="rect">
            <a:avLst/>
          </a:prstGeom>
          <a:ln w="12700">
            <a:miter lim="400000"/>
          </a:ln>
        </p:spPr>
      </p:pic>
      <p:pic>
        <p:nvPicPr>
          <p:cNvPr id="811" name="Picture 10" descr="Picture 10"/>
          <p:cNvPicPr>
            <a:picLocks noChangeAspect="1"/>
          </p:cNvPicPr>
          <p:nvPr/>
        </p:nvPicPr>
        <p:blipFill>
          <a:blip r:embed="rId4">
            <a:extLst/>
          </a:blip>
          <a:stretch>
            <a:fillRect/>
          </a:stretch>
        </p:blipFill>
        <p:spPr>
          <a:xfrm>
            <a:off x="4746754" y="1502872"/>
            <a:ext cx="880836" cy="880836"/>
          </a:xfrm>
          <a:prstGeom prst="rect">
            <a:avLst/>
          </a:prstGeom>
          <a:ln w="12700">
            <a:miter lim="400000"/>
          </a:ln>
        </p:spPr>
      </p:pic>
      <p:pic>
        <p:nvPicPr>
          <p:cNvPr id="812" name="Picture 10" descr="Picture 10"/>
          <p:cNvPicPr>
            <a:picLocks noChangeAspect="1"/>
          </p:cNvPicPr>
          <p:nvPr/>
        </p:nvPicPr>
        <p:blipFill>
          <a:blip r:embed="rId4">
            <a:extLst/>
          </a:blip>
          <a:stretch>
            <a:fillRect/>
          </a:stretch>
        </p:blipFill>
        <p:spPr>
          <a:xfrm>
            <a:off x="5882432" y="1502872"/>
            <a:ext cx="880836" cy="880836"/>
          </a:xfrm>
          <a:prstGeom prst="rect">
            <a:avLst/>
          </a:prstGeom>
          <a:ln w="12700">
            <a:miter lim="400000"/>
          </a:ln>
        </p:spPr>
      </p:pic>
      <p:sp>
        <p:nvSpPr>
          <p:cNvPr id="813" name="Rectangle 46"/>
          <p:cNvSpPr txBox="1"/>
          <p:nvPr/>
        </p:nvSpPr>
        <p:spPr>
          <a:xfrm>
            <a:off x="2693384" y="2422779"/>
            <a:ext cx="217151" cy="313393"/>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600" b="1">
                <a:latin typeface="Arial"/>
                <a:ea typeface="Arial"/>
                <a:cs typeface="Arial"/>
                <a:sym typeface="Arial"/>
              </a:defRPr>
            </a:lvl1pPr>
          </a:lstStyle>
          <a:p>
            <a:r>
              <a:t>1</a:t>
            </a:r>
          </a:p>
        </p:txBody>
      </p:sp>
      <p:sp>
        <p:nvSpPr>
          <p:cNvPr id="814" name="Rectangle 47"/>
          <p:cNvSpPr txBox="1"/>
          <p:nvPr/>
        </p:nvSpPr>
        <p:spPr>
          <a:xfrm>
            <a:off x="3813159" y="2419959"/>
            <a:ext cx="217152" cy="313393"/>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600" b="1">
                <a:latin typeface="Arial"/>
                <a:ea typeface="Arial"/>
                <a:cs typeface="Arial"/>
                <a:sym typeface="Arial"/>
              </a:defRPr>
            </a:lvl1pPr>
          </a:lstStyle>
          <a:p>
            <a:r>
              <a:t>2</a:t>
            </a:r>
          </a:p>
        </p:txBody>
      </p:sp>
      <p:sp>
        <p:nvSpPr>
          <p:cNvPr id="815" name="Rectangle 48"/>
          <p:cNvSpPr txBox="1"/>
          <p:nvPr/>
        </p:nvSpPr>
        <p:spPr>
          <a:xfrm>
            <a:off x="4893890" y="2426920"/>
            <a:ext cx="217151" cy="313393"/>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600" b="1">
                <a:latin typeface="Arial"/>
                <a:ea typeface="Arial"/>
                <a:cs typeface="Arial"/>
                <a:sym typeface="Arial"/>
              </a:defRPr>
            </a:lvl1pPr>
          </a:lstStyle>
          <a:p>
            <a:r>
              <a:t>3</a:t>
            </a:r>
          </a:p>
        </p:txBody>
      </p:sp>
      <p:sp>
        <p:nvSpPr>
          <p:cNvPr id="816" name="Rectangle 49"/>
          <p:cNvSpPr txBox="1"/>
          <p:nvPr/>
        </p:nvSpPr>
        <p:spPr>
          <a:xfrm>
            <a:off x="6149075" y="2426920"/>
            <a:ext cx="217151" cy="313393"/>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600" b="1">
                <a:latin typeface="Arial"/>
                <a:ea typeface="Arial"/>
                <a:cs typeface="Arial"/>
                <a:sym typeface="Arial"/>
              </a:defRPr>
            </a:lvl1pPr>
          </a:lstStyle>
          <a:p>
            <a:r>
              <a:t>4</a:t>
            </a:r>
          </a:p>
        </p:txBody>
      </p:sp>
      <p:sp>
        <p:nvSpPr>
          <p:cNvPr id="827" name="Straight Arrow Connector 50"/>
          <p:cNvSpPr/>
          <p:nvPr/>
        </p:nvSpPr>
        <p:spPr>
          <a:xfrm>
            <a:off x="3356232" y="1948253"/>
            <a:ext cx="254845" cy="17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63500">
            <a:solidFill>
              <a:srgbClr val="5B9BD5"/>
            </a:solidFill>
            <a:miter/>
            <a:tailEnd type="triangle"/>
          </a:ln>
        </p:spPr>
        <p:txBody>
          <a:bodyPr/>
          <a:lstStyle/>
          <a:p>
            <a:endParaRPr/>
          </a:p>
        </p:txBody>
      </p:sp>
      <p:sp>
        <p:nvSpPr>
          <p:cNvPr id="818" name="Straight Arrow Connector 51"/>
          <p:cNvSpPr/>
          <p:nvPr/>
        </p:nvSpPr>
        <p:spPr>
          <a:xfrm flipV="1">
            <a:off x="4491911" y="1945297"/>
            <a:ext cx="254844" cy="7622"/>
          </a:xfrm>
          <a:prstGeom prst="line">
            <a:avLst/>
          </a:prstGeom>
          <a:ln w="63500">
            <a:solidFill>
              <a:srgbClr val="5B9BD5"/>
            </a:solidFill>
            <a:miter/>
            <a:tailEnd type="triangle"/>
          </a:ln>
        </p:spPr>
        <p:txBody>
          <a:bodyPr lIns="45719" rIns="45719"/>
          <a:lstStyle/>
          <a:p>
            <a:endParaRPr/>
          </a:p>
        </p:txBody>
      </p:sp>
      <p:sp>
        <p:nvSpPr>
          <p:cNvPr id="819" name="Straight Arrow Connector 52"/>
          <p:cNvSpPr/>
          <p:nvPr/>
        </p:nvSpPr>
        <p:spPr>
          <a:xfrm flipV="1">
            <a:off x="5630893" y="1935666"/>
            <a:ext cx="254844" cy="7622"/>
          </a:xfrm>
          <a:prstGeom prst="line">
            <a:avLst/>
          </a:prstGeom>
          <a:ln w="63500">
            <a:solidFill>
              <a:srgbClr val="5B9BD5"/>
            </a:solidFill>
            <a:miter/>
            <a:tailEnd type="triangle"/>
          </a:ln>
        </p:spPr>
        <p:txBody>
          <a:bodyPr lIns="45719" rIns="45719"/>
          <a:lstStyle/>
          <a:p>
            <a:endParaRPr/>
          </a:p>
        </p:txBody>
      </p:sp>
      <p:pic>
        <p:nvPicPr>
          <p:cNvPr id="820" name="Picture 10" descr="Picture 10"/>
          <p:cNvPicPr>
            <a:picLocks noChangeAspect="1"/>
          </p:cNvPicPr>
          <p:nvPr/>
        </p:nvPicPr>
        <p:blipFill>
          <a:blip r:embed="rId4">
            <a:extLst/>
          </a:blip>
          <a:stretch>
            <a:fillRect/>
          </a:stretch>
        </p:blipFill>
        <p:spPr>
          <a:xfrm>
            <a:off x="5927623" y="4885578"/>
            <a:ext cx="880836" cy="880836"/>
          </a:xfrm>
          <a:prstGeom prst="rect">
            <a:avLst/>
          </a:prstGeom>
          <a:ln w="12700">
            <a:miter lim="400000"/>
          </a:ln>
        </p:spPr>
      </p:pic>
      <p:sp>
        <p:nvSpPr>
          <p:cNvPr id="821" name="Multiply 54"/>
          <p:cNvSpPr/>
          <p:nvPr/>
        </p:nvSpPr>
        <p:spPr>
          <a:xfrm>
            <a:off x="6048780" y="5041853"/>
            <a:ext cx="600487" cy="574221"/>
          </a:xfrm>
          <a:custGeom>
            <a:avLst/>
            <a:gdLst/>
            <a:ahLst/>
            <a:cxnLst>
              <a:cxn ang="0">
                <a:pos x="wd2" y="hd2"/>
              </a:cxn>
              <a:cxn ang="5400000">
                <a:pos x="wd2" y="hd2"/>
              </a:cxn>
              <a:cxn ang="10800000">
                <a:pos x="wd2" y="hd2"/>
              </a:cxn>
              <a:cxn ang="16200000">
                <a:pos x="wd2" y="hd2"/>
              </a:cxn>
            </a:cxnLst>
            <a:rect l="0" t="0" r="r" b="b"/>
            <a:pathLst>
              <a:path w="21600" h="21600" extrusionOk="0">
                <a:moveTo>
                  <a:pt x="0" y="5399"/>
                </a:moveTo>
                <a:lnTo>
                  <a:pt x="4745" y="0"/>
                </a:lnTo>
                <a:lnTo>
                  <a:pt x="10800" y="5820"/>
                </a:lnTo>
                <a:lnTo>
                  <a:pt x="16855" y="0"/>
                </a:lnTo>
                <a:lnTo>
                  <a:pt x="21600" y="5399"/>
                </a:lnTo>
                <a:lnTo>
                  <a:pt x="15981" y="10800"/>
                </a:lnTo>
                <a:lnTo>
                  <a:pt x="21600" y="16201"/>
                </a:lnTo>
                <a:lnTo>
                  <a:pt x="16855" y="21600"/>
                </a:lnTo>
                <a:lnTo>
                  <a:pt x="10800" y="15780"/>
                </a:lnTo>
                <a:lnTo>
                  <a:pt x="4745" y="21600"/>
                </a:lnTo>
                <a:lnTo>
                  <a:pt x="0" y="16201"/>
                </a:lnTo>
                <a:lnTo>
                  <a:pt x="5619" y="10800"/>
                </a:lnTo>
                <a:close/>
              </a:path>
            </a:pathLst>
          </a:custGeom>
          <a:solidFill>
            <a:srgbClr val="FF0000"/>
          </a:solidFill>
          <a:ln w="12700">
            <a:solidFill>
              <a:srgbClr val="42719B"/>
            </a:solidFill>
            <a:miter/>
          </a:ln>
        </p:spPr>
        <p:txBody>
          <a:bodyPr lIns="45719" rIns="45719" anchor="ctr"/>
          <a:lstStyle/>
          <a:p>
            <a:pPr algn="ctr">
              <a:defRPr>
                <a:solidFill>
                  <a:srgbClr val="FFFFFF"/>
                </a:solidFill>
              </a:defRPr>
            </a:pPr>
            <a:endParaRPr/>
          </a:p>
        </p:txBody>
      </p:sp>
      <p:sp>
        <p:nvSpPr>
          <p:cNvPr id="822" name="Multiply 55"/>
          <p:cNvSpPr/>
          <p:nvPr/>
        </p:nvSpPr>
        <p:spPr>
          <a:xfrm>
            <a:off x="6019336" y="1669966"/>
            <a:ext cx="600487" cy="574221"/>
          </a:xfrm>
          <a:custGeom>
            <a:avLst/>
            <a:gdLst/>
            <a:ahLst/>
            <a:cxnLst>
              <a:cxn ang="0">
                <a:pos x="wd2" y="hd2"/>
              </a:cxn>
              <a:cxn ang="5400000">
                <a:pos x="wd2" y="hd2"/>
              </a:cxn>
              <a:cxn ang="10800000">
                <a:pos x="wd2" y="hd2"/>
              </a:cxn>
              <a:cxn ang="16200000">
                <a:pos x="wd2" y="hd2"/>
              </a:cxn>
            </a:cxnLst>
            <a:rect l="0" t="0" r="r" b="b"/>
            <a:pathLst>
              <a:path w="21600" h="21600" extrusionOk="0">
                <a:moveTo>
                  <a:pt x="0" y="5399"/>
                </a:moveTo>
                <a:lnTo>
                  <a:pt x="4745" y="0"/>
                </a:lnTo>
                <a:lnTo>
                  <a:pt x="10800" y="5820"/>
                </a:lnTo>
                <a:lnTo>
                  <a:pt x="16855" y="0"/>
                </a:lnTo>
                <a:lnTo>
                  <a:pt x="21600" y="5399"/>
                </a:lnTo>
                <a:lnTo>
                  <a:pt x="15981" y="10800"/>
                </a:lnTo>
                <a:lnTo>
                  <a:pt x="21600" y="16201"/>
                </a:lnTo>
                <a:lnTo>
                  <a:pt x="16855" y="21600"/>
                </a:lnTo>
                <a:lnTo>
                  <a:pt x="10800" y="15780"/>
                </a:lnTo>
                <a:lnTo>
                  <a:pt x="4745" y="21600"/>
                </a:lnTo>
                <a:lnTo>
                  <a:pt x="0" y="16201"/>
                </a:lnTo>
                <a:lnTo>
                  <a:pt x="5619" y="10800"/>
                </a:lnTo>
                <a:close/>
              </a:path>
            </a:pathLst>
          </a:custGeom>
          <a:solidFill>
            <a:srgbClr val="FF0000"/>
          </a:solidFill>
          <a:ln w="12700">
            <a:solidFill>
              <a:srgbClr val="42719B"/>
            </a:solidFill>
            <a:miter/>
          </a:ln>
        </p:spPr>
        <p:txBody>
          <a:bodyPr lIns="45719" rIns="45719" anchor="ctr"/>
          <a:lstStyle/>
          <a:p>
            <a:pPr algn="ctr">
              <a:defRPr>
                <a:solidFill>
                  <a:srgbClr val="FFFFFF"/>
                </a:solidFill>
              </a:defRPr>
            </a:pPr>
            <a:endParaRPr/>
          </a:p>
        </p:txBody>
      </p:sp>
      <p:pic>
        <p:nvPicPr>
          <p:cNvPr id="823" name="Picture 10" descr="Picture 10"/>
          <p:cNvPicPr>
            <a:picLocks noChangeAspect="1"/>
          </p:cNvPicPr>
          <p:nvPr/>
        </p:nvPicPr>
        <p:blipFill>
          <a:blip r:embed="rId4">
            <a:extLst/>
          </a:blip>
          <a:stretch>
            <a:fillRect/>
          </a:stretch>
        </p:blipFill>
        <p:spPr>
          <a:xfrm>
            <a:off x="6996693" y="1495249"/>
            <a:ext cx="880836" cy="880836"/>
          </a:xfrm>
          <a:prstGeom prst="rect">
            <a:avLst/>
          </a:prstGeom>
          <a:ln w="12700">
            <a:miter lim="400000"/>
          </a:ln>
        </p:spPr>
      </p:pic>
      <p:sp>
        <p:nvSpPr>
          <p:cNvPr id="824" name="Rectangle 57"/>
          <p:cNvSpPr txBox="1"/>
          <p:nvPr/>
        </p:nvSpPr>
        <p:spPr>
          <a:xfrm>
            <a:off x="7143829" y="2419295"/>
            <a:ext cx="217151" cy="313394"/>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600" b="1">
                <a:latin typeface="Arial"/>
                <a:ea typeface="Arial"/>
                <a:cs typeface="Arial"/>
                <a:sym typeface="Arial"/>
              </a:defRPr>
            </a:lvl1pPr>
          </a:lstStyle>
          <a:p>
            <a:r>
              <a:t>5</a:t>
            </a:r>
          </a:p>
        </p:txBody>
      </p:sp>
      <p:sp>
        <p:nvSpPr>
          <p:cNvPr id="825" name="Curved Connector 58"/>
          <p:cNvSpPr/>
          <p:nvPr/>
        </p:nvSpPr>
        <p:spPr>
          <a:xfrm rot="5400000" flipH="1" flipV="1">
            <a:off x="6052473" y="1640236"/>
            <a:ext cx="817252" cy="2249940"/>
          </a:xfrm>
          <a:custGeom>
            <a:avLst/>
            <a:gdLst/>
            <a:ahLst/>
            <a:cxnLst>
              <a:cxn ang="0">
                <a:pos x="wd2" y="hd2"/>
              </a:cxn>
              <a:cxn ang="5400000">
                <a:pos x="wd2" y="hd2"/>
              </a:cxn>
              <a:cxn ang="10800000">
                <a:pos x="wd2" y="hd2"/>
              </a:cxn>
              <a:cxn ang="16200000">
                <a:pos x="wd2" y="hd2"/>
              </a:cxn>
            </a:cxnLst>
            <a:rect l="0" t="0" r="r" b="b"/>
            <a:pathLst>
              <a:path w="21600" h="21600" extrusionOk="0">
                <a:moveTo>
                  <a:pt x="21398" y="0"/>
                </a:moveTo>
                <a:cubicBezTo>
                  <a:pt x="10699" y="0"/>
                  <a:pt x="0" y="5400"/>
                  <a:pt x="0" y="10800"/>
                </a:cubicBezTo>
                <a:cubicBezTo>
                  <a:pt x="0" y="16200"/>
                  <a:pt x="10800" y="21600"/>
                  <a:pt x="21600" y="21600"/>
                </a:cubicBezTo>
              </a:path>
            </a:pathLst>
          </a:custGeom>
          <a:ln w="63500">
            <a:solidFill>
              <a:srgbClr val="5B9BD5"/>
            </a:solidFill>
            <a:miter/>
            <a:tailEnd type="triangle"/>
          </a:ln>
        </p:spPr>
        <p:txBody>
          <a:bodyPr lIns="45719" rIns="45719" anchor="ctr"/>
          <a:lstStyle/>
          <a:p>
            <a:endParaRPr/>
          </a:p>
        </p:txBody>
      </p:sp>
      <p:sp>
        <p:nvSpPr>
          <p:cNvPr id="826" name="TextBox 59"/>
          <p:cNvSpPr txBox="1"/>
          <p:nvPr/>
        </p:nvSpPr>
        <p:spPr>
          <a:xfrm>
            <a:off x="5043130" y="3421307"/>
            <a:ext cx="3181288" cy="49202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1400">
                <a:latin typeface="Arial"/>
                <a:ea typeface="Arial"/>
                <a:cs typeface="Arial"/>
                <a:sym typeface="Arial"/>
              </a:defRPr>
            </a:pPr>
            <a:r>
              <a:t>But this time, SpongeBob </a:t>
            </a:r>
            <a:r>
              <a:rPr b="1" u="sng"/>
              <a:t>rolls back</a:t>
            </a:r>
            <a:r>
              <a:t> the code to an earlier version.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 name="Title 1"/>
          <p:cNvSpPr txBox="1">
            <a:spLocks noGrp="1"/>
          </p:cNvSpPr>
          <p:nvPr>
            <p:ph type="title"/>
          </p:nvPr>
        </p:nvSpPr>
        <p:spPr>
          <a:xfrm>
            <a:off x="304799" y="-1"/>
            <a:ext cx="5470528" cy="653856"/>
          </a:xfrm>
          <a:prstGeom prst="rect">
            <a:avLst/>
          </a:prstGeom>
        </p:spPr>
        <p:txBody>
          <a:bodyPr/>
          <a:lstStyle/>
          <a:p>
            <a:r>
              <a:t>The Group Project</a:t>
            </a:r>
          </a:p>
        </p:txBody>
      </p:sp>
      <p:pic>
        <p:nvPicPr>
          <p:cNvPr id="830" name="Picture 2" descr="Picture 2"/>
          <p:cNvPicPr>
            <a:picLocks noChangeAspect="1"/>
          </p:cNvPicPr>
          <p:nvPr/>
        </p:nvPicPr>
        <p:blipFill>
          <a:blip r:embed="rId2">
            <a:extLst/>
          </a:blip>
          <a:stretch>
            <a:fillRect/>
          </a:stretch>
        </p:blipFill>
        <p:spPr>
          <a:xfrm>
            <a:off x="287179" y="1154007"/>
            <a:ext cx="1741605" cy="1442372"/>
          </a:xfrm>
          <a:prstGeom prst="rect">
            <a:avLst/>
          </a:prstGeom>
          <a:ln w="12700">
            <a:miter lim="400000"/>
          </a:ln>
        </p:spPr>
      </p:pic>
      <p:pic>
        <p:nvPicPr>
          <p:cNvPr id="831" name="Picture 2" descr="Picture 2"/>
          <p:cNvPicPr>
            <a:picLocks noChangeAspect="1"/>
          </p:cNvPicPr>
          <p:nvPr/>
        </p:nvPicPr>
        <p:blipFill>
          <a:blip r:embed="rId3">
            <a:extLst/>
          </a:blip>
          <a:stretch>
            <a:fillRect/>
          </a:stretch>
        </p:blipFill>
        <p:spPr>
          <a:xfrm>
            <a:off x="609600" y="2781874"/>
            <a:ext cx="1239407" cy="1520475"/>
          </a:xfrm>
          <a:prstGeom prst="rect">
            <a:avLst/>
          </a:prstGeom>
          <a:ln w="12700">
            <a:miter lim="400000"/>
          </a:ln>
        </p:spPr>
      </p:pic>
      <p:sp>
        <p:nvSpPr>
          <p:cNvPr id="832" name="TextBox 21"/>
          <p:cNvSpPr txBox="1"/>
          <p:nvPr/>
        </p:nvSpPr>
        <p:spPr>
          <a:xfrm>
            <a:off x="2514600" y="2747662"/>
            <a:ext cx="6558644" cy="108227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4000" b="1" u="sng">
                <a:latin typeface="Arial"/>
                <a:ea typeface="Arial"/>
                <a:cs typeface="Arial"/>
                <a:sym typeface="Arial"/>
              </a:defRPr>
            </a:pPr>
            <a:r>
              <a:t>Lesson: </a:t>
            </a:r>
          </a:p>
          <a:p>
            <a:pPr>
              <a:defRPr sz="3000" b="1">
                <a:latin typeface="Arial"/>
                <a:ea typeface="Arial"/>
                <a:cs typeface="Arial"/>
                <a:sym typeface="Arial"/>
              </a:defRPr>
            </a:pPr>
            <a:r>
              <a:t>You should use Version Control!</a:t>
            </a:r>
          </a:p>
        </p:txBody>
      </p:sp>
      <p:grpSp>
        <p:nvGrpSpPr>
          <p:cNvPr id="836" name="Smiley Face 9"/>
          <p:cNvGrpSpPr/>
          <p:nvPr/>
        </p:nvGrpSpPr>
        <p:grpSpPr>
          <a:xfrm>
            <a:off x="866774" y="1307707"/>
            <a:ext cx="720020" cy="720019"/>
            <a:chOff x="0" y="0"/>
            <a:chExt cx="720018" cy="720018"/>
          </a:xfrm>
        </p:grpSpPr>
        <p:sp>
          <p:nvSpPr>
            <p:cNvPr id="833" name="Circle"/>
            <p:cNvSpPr/>
            <p:nvPr/>
          </p:nvSpPr>
          <p:spPr>
            <a:xfrm>
              <a:off x="-1" y="-1"/>
              <a:ext cx="720020" cy="720020"/>
            </a:xfrm>
            <a:prstGeom prst="ellipse">
              <a:avLst/>
            </a:prstGeom>
            <a:solidFill>
              <a:srgbClr val="FFFF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34" name="Shape"/>
            <p:cNvSpPr/>
            <p:nvPr/>
          </p:nvSpPr>
          <p:spPr>
            <a:xfrm>
              <a:off x="207171" y="214838"/>
              <a:ext cx="305675" cy="7500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35" name="Shape"/>
            <p:cNvSpPr/>
            <p:nvPr/>
          </p:nvSpPr>
          <p:spPr>
            <a:xfrm>
              <a:off x="-1" y="-1"/>
              <a:ext cx="720020" cy="72002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12700" cap="flat">
              <a:solidFill>
                <a:srgbClr val="42719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grpSp>
      <p:grpSp>
        <p:nvGrpSpPr>
          <p:cNvPr id="840" name="Smiley Face 10"/>
          <p:cNvGrpSpPr/>
          <p:nvPr/>
        </p:nvGrpSpPr>
        <p:grpSpPr>
          <a:xfrm>
            <a:off x="912862" y="3018429"/>
            <a:ext cx="673933" cy="673933"/>
            <a:chOff x="0" y="0"/>
            <a:chExt cx="673932" cy="673932"/>
          </a:xfrm>
        </p:grpSpPr>
        <p:sp>
          <p:nvSpPr>
            <p:cNvPr id="837" name="Circle"/>
            <p:cNvSpPr/>
            <p:nvPr/>
          </p:nvSpPr>
          <p:spPr>
            <a:xfrm>
              <a:off x="-1" y="-1"/>
              <a:ext cx="673934" cy="673934"/>
            </a:xfrm>
            <a:prstGeom prst="ellipse">
              <a:avLst/>
            </a:prstGeom>
            <a:solidFill>
              <a:srgbClr val="FFFF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38" name="Shape"/>
            <p:cNvSpPr/>
            <p:nvPr/>
          </p:nvSpPr>
          <p:spPr>
            <a:xfrm>
              <a:off x="193910" y="201086"/>
              <a:ext cx="286112" cy="7020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4" y="0"/>
                    <a:pt x="5300" y="4835"/>
                    <a:pt x="5300" y="10800"/>
                  </a:cubicBezTo>
                  <a:cubicBezTo>
                    <a:pt x="5300" y="16765"/>
                    <a:pt x="4114" y="21600"/>
                    <a:pt x="2650" y="21600"/>
                  </a:cubicBezTo>
                  <a:cubicBezTo>
                    <a:pt x="1186" y="21600"/>
                    <a:pt x="0" y="16765"/>
                    <a:pt x="0" y="10800"/>
                  </a:cubicBezTo>
                  <a:moveTo>
                    <a:pt x="16300" y="10800"/>
                  </a:moveTo>
                  <a:cubicBezTo>
                    <a:pt x="16300" y="4835"/>
                    <a:pt x="17486" y="0"/>
                    <a:pt x="18950" y="0"/>
                  </a:cubicBezTo>
                  <a:cubicBezTo>
                    <a:pt x="20414" y="0"/>
                    <a:pt x="21600" y="4835"/>
                    <a:pt x="21600" y="10800"/>
                  </a:cubicBezTo>
                  <a:cubicBezTo>
                    <a:pt x="21600" y="16765"/>
                    <a:pt x="20414" y="21600"/>
                    <a:pt x="18950" y="21600"/>
                  </a:cubicBezTo>
                  <a:cubicBezTo>
                    <a:pt x="17486" y="21600"/>
                    <a:pt x="16300" y="16765"/>
                    <a:pt x="16300" y="10800"/>
                  </a:cubicBezTo>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39" name="Shape"/>
            <p:cNvSpPr/>
            <p:nvPr/>
          </p:nvSpPr>
          <p:spPr>
            <a:xfrm>
              <a:off x="-1" y="-1"/>
              <a:ext cx="673934" cy="673934"/>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12700" cap="flat">
              <a:solidFill>
                <a:srgbClr val="42719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grpSp>
      <p:pic>
        <p:nvPicPr>
          <p:cNvPr id="841" name="steph.jpg" descr="steph.jpg"/>
          <p:cNvPicPr>
            <a:picLocks noChangeAspect="1"/>
          </p:cNvPicPr>
          <p:nvPr/>
        </p:nvPicPr>
        <p:blipFill>
          <a:blip r:embed="rId4">
            <a:extLst/>
          </a:blip>
          <a:stretch>
            <a:fillRect/>
          </a:stretch>
        </p:blipFill>
        <p:spPr>
          <a:xfrm>
            <a:off x="513170" y="4400451"/>
            <a:ext cx="1432297" cy="1790371"/>
          </a:xfrm>
          <a:prstGeom prst="rect">
            <a:avLst/>
          </a:prstGeom>
          <a:ln w="12700">
            <a:miter lim="400000"/>
          </a:ln>
        </p:spPr>
      </p:pic>
      <p:grpSp>
        <p:nvGrpSpPr>
          <p:cNvPr id="845" name="Smiley Face 11"/>
          <p:cNvGrpSpPr/>
          <p:nvPr/>
        </p:nvGrpSpPr>
        <p:grpSpPr>
          <a:xfrm>
            <a:off x="892336" y="4683065"/>
            <a:ext cx="673934" cy="673933"/>
            <a:chOff x="0" y="0"/>
            <a:chExt cx="673932" cy="673932"/>
          </a:xfrm>
        </p:grpSpPr>
        <p:sp>
          <p:nvSpPr>
            <p:cNvPr id="842" name="Circle"/>
            <p:cNvSpPr/>
            <p:nvPr/>
          </p:nvSpPr>
          <p:spPr>
            <a:xfrm>
              <a:off x="-1" y="-1"/>
              <a:ext cx="673934" cy="673934"/>
            </a:xfrm>
            <a:prstGeom prst="ellipse">
              <a:avLst/>
            </a:prstGeom>
            <a:solidFill>
              <a:srgbClr val="FFFF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43" name="Shape"/>
            <p:cNvSpPr/>
            <p:nvPr/>
          </p:nvSpPr>
          <p:spPr>
            <a:xfrm>
              <a:off x="193910" y="201086"/>
              <a:ext cx="286112" cy="7020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4" y="0"/>
                    <a:pt x="5300" y="4835"/>
                    <a:pt x="5300" y="10800"/>
                  </a:cubicBezTo>
                  <a:cubicBezTo>
                    <a:pt x="5300" y="16765"/>
                    <a:pt x="4114" y="21600"/>
                    <a:pt x="2650" y="21600"/>
                  </a:cubicBezTo>
                  <a:cubicBezTo>
                    <a:pt x="1186" y="21600"/>
                    <a:pt x="0" y="16765"/>
                    <a:pt x="0" y="10800"/>
                  </a:cubicBezTo>
                  <a:moveTo>
                    <a:pt x="16300" y="10800"/>
                  </a:moveTo>
                  <a:cubicBezTo>
                    <a:pt x="16300" y="4835"/>
                    <a:pt x="17486" y="0"/>
                    <a:pt x="18950" y="0"/>
                  </a:cubicBezTo>
                  <a:cubicBezTo>
                    <a:pt x="20414" y="0"/>
                    <a:pt x="21600" y="4835"/>
                    <a:pt x="21600" y="10800"/>
                  </a:cubicBezTo>
                  <a:cubicBezTo>
                    <a:pt x="21600" y="16765"/>
                    <a:pt x="20414" y="21600"/>
                    <a:pt x="18950" y="21600"/>
                  </a:cubicBezTo>
                  <a:cubicBezTo>
                    <a:pt x="17486" y="21600"/>
                    <a:pt x="16300" y="16765"/>
                    <a:pt x="16300" y="10800"/>
                  </a:cubicBezTo>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44" name="Shape"/>
            <p:cNvSpPr/>
            <p:nvPr/>
          </p:nvSpPr>
          <p:spPr>
            <a:xfrm>
              <a:off x="-1" y="-1"/>
              <a:ext cx="673934" cy="673934"/>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12700" cap="flat">
              <a:solidFill>
                <a:srgbClr val="42719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Title 1"/>
          <p:cNvSpPr txBox="1">
            <a:spLocks noGrp="1"/>
          </p:cNvSpPr>
          <p:nvPr>
            <p:ph type="title"/>
          </p:nvPr>
        </p:nvSpPr>
        <p:spPr>
          <a:xfrm>
            <a:off x="304799" y="-1"/>
            <a:ext cx="5470528" cy="653856"/>
          </a:xfrm>
          <a:prstGeom prst="rect">
            <a:avLst/>
          </a:prstGeom>
        </p:spPr>
        <p:txBody>
          <a:bodyPr/>
          <a:lstStyle/>
          <a:p>
            <a:r>
              <a:t>So… What’s this GitHub?</a:t>
            </a:r>
          </a:p>
        </p:txBody>
      </p:sp>
      <p:sp>
        <p:nvSpPr>
          <p:cNvPr id="853" name="Rectangle 2"/>
          <p:cNvSpPr/>
          <p:nvPr/>
        </p:nvSpPr>
        <p:spPr>
          <a:xfrm>
            <a:off x="-1" y="990600"/>
            <a:ext cx="9149872" cy="3183577"/>
          </a:xfrm>
          <a:prstGeom prst="rect">
            <a:avLst/>
          </a:prstGeom>
          <a:solidFill>
            <a:srgbClr val="2E75B6"/>
          </a:solidFill>
          <a:ln w="12700">
            <a:miter lim="400000"/>
          </a:ln>
        </p:spPr>
        <p:txBody>
          <a:bodyPr lIns="45719" rIns="45719" anchor="ctr"/>
          <a:lstStyle/>
          <a:p>
            <a:pPr algn="ctr">
              <a:defRPr>
                <a:solidFill>
                  <a:srgbClr val="FFFFFF"/>
                </a:solidFill>
              </a:defRPr>
            </a:pPr>
            <a:endParaRPr/>
          </a:p>
        </p:txBody>
      </p:sp>
      <p:sp>
        <p:nvSpPr>
          <p:cNvPr id="854" name="TextBox 3"/>
          <p:cNvSpPr txBox="1"/>
          <p:nvPr/>
        </p:nvSpPr>
        <p:spPr>
          <a:xfrm>
            <a:off x="304799" y="1219198"/>
            <a:ext cx="8610601" cy="257067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85750" indent="-285750">
              <a:buSzPct val="100000"/>
              <a:buFont typeface="Arial"/>
              <a:buChar char="•"/>
              <a:defRPr sz="2400">
                <a:solidFill>
                  <a:srgbClr val="FFFFFF"/>
                </a:solidFill>
                <a:latin typeface="Arial"/>
                <a:ea typeface="Arial"/>
                <a:cs typeface="Arial"/>
                <a:sym typeface="Arial"/>
              </a:defRPr>
            </a:pPr>
            <a:r>
              <a:t>GitHub is a Web-Based hosting service to store code online.</a:t>
            </a:r>
          </a:p>
          <a:p>
            <a:pPr>
              <a:defRPr sz="2400">
                <a:solidFill>
                  <a:srgbClr val="FFFFFF"/>
                </a:solidFill>
                <a:latin typeface="Arial"/>
                <a:ea typeface="Arial"/>
                <a:cs typeface="Arial"/>
                <a:sym typeface="Arial"/>
              </a:defRPr>
            </a:pPr>
            <a:endParaRPr/>
          </a:p>
          <a:p>
            <a:pPr marL="285750" indent="-285750">
              <a:buSzPct val="100000"/>
              <a:buFont typeface="Arial"/>
              <a:buChar char="•"/>
              <a:defRPr sz="2400">
                <a:solidFill>
                  <a:srgbClr val="FFFFFF"/>
                </a:solidFill>
                <a:latin typeface="Arial"/>
                <a:ea typeface="Arial"/>
                <a:cs typeface="Arial"/>
                <a:sym typeface="Arial"/>
              </a:defRPr>
            </a:pPr>
            <a:r>
              <a:t>It allows developers to </a:t>
            </a:r>
            <a:r>
              <a:rPr b="1"/>
              <a:t>pull</a:t>
            </a:r>
            <a:r>
              <a:t> (download) code or </a:t>
            </a:r>
            <a:r>
              <a:rPr b="1"/>
              <a:t>push</a:t>
            </a:r>
            <a:r>
              <a:t> (upload) code to the same </a:t>
            </a:r>
            <a:r>
              <a:rPr b="1"/>
              <a:t>repository </a:t>
            </a:r>
            <a:r>
              <a:t>(directory). </a:t>
            </a:r>
          </a:p>
          <a:p>
            <a:pPr marL="285750" indent="-285750">
              <a:buSzPct val="100000"/>
              <a:buFont typeface="Arial"/>
              <a:buChar char="•"/>
              <a:defRPr sz="2400">
                <a:solidFill>
                  <a:srgbClr val="FFFFFF"/>
                </a:solidFill>
                <a:latin typeface="Arial"/>
                <a:ea typeface="Arial"/>
                <a:cs typeface="Arial"/>
                <a:sym typeface="Arial"/>
              </a:defRPr>
            </a:pPr>
            <a:endParaRPr/>
          </a:p>
          <a:p>
            <a:pPr marL="285750" indent="-285750">
              <a:buSzPct val="100000"/>
              <a:buFont typeface="Arial"/>
              <a:buChar char="•"/>
              <a:defRPr sz="2400">
                <a:solidFill>
                  <a:srgbClr val="FFFFFF"/>
                </a:solidFill>
                <a:latin typeface="Arial"/>
                <a:ea typeface="Arial"/>
                <a:cs typeface="Arial"/>
                <a:sym typeface="Arial"/>
              </a:defRPr>
            </a:pPr>
            <a:r>
              <a:t>It also allows developers to </a:t>
            </a:r>
            <a:r>
              <a:rPr b="1"/>
              <a:t>view histories </a:t>
            </a:r>
            <a:r>
              <a:t>of code changes and to </a:t>
            </a:r>
            <a:r>
              <a:rPr b="1"/>
              <a:t>track issues</a:t>
            </a:r>
            <a:r>
              <a:t>. </a:t>
            </a:r>
          </a:p>
        </p:txBody>
      </p:sp>
      <p:pic>
        <p:nvPicPr>
          <p:cNvPr id="855" name="Picture 6" descr="Picture 6"/>
          <p:cNvPicPr>
            <a:picLocks noChangeAspect="1"/>
          </p:cNvPicPr>
          <p:nvPr/>
        </p:nvPicPr>
        <p:blipFill>
          <a:blip r:embed="rId2">
            <a:extLst/>
          </a:blip>
          <a:srcRect t="15119" b="16088"/>
          <a:stretch>
            <a:fillRect/>
          </a:stretch>
        </p:blipFill>
        <p:spPr>
          <a:xfrm>
            <a:off x="2209800" y="4174175"/>
            <a:ext cx="5301771" cy="213360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Title 1"/>
          <p:cNvSpPr txBox="1">
            <a:spLocks noGrp="1"/>
          </p:cNvSpPr>
          <p:nvPr>
            <p:ph type="title"/>
          </p:nvPr>
        </p:nvSpPr>
        <p:spPr>
          <a:xfrm>
            <a:off x="304799" y="-1"/>
            <a:ext cx="5470528" cy="653856"/>
          </a:xfrm>
          <a:prstGeom prst="rect">
            <a:avLst/>
          </a:prstGeom>
        </p:spPr>
        <p:txBody>
          <a:bodyPr/>
          <a:lstStyle/>
          <a:p>
            <a:r>
              <a:t>Pushing and Pulling to GitHub</a:t>
            </a:r>
          </a:p>
        </p:txBody>
      </p:sp>
      <p:sp>
        <p:nvSpPr>
          <p:cNvPr id="858" name="Rectangle 2"/>
          <p:cNvSpPr/>
          <p:nvPr/>
        </p:nvSpPr>
        <p:spPr>
          <a:xfrm>
            <a:off x="0" y="864931"/>
            <a:ext cx="9144000" cy="1520850"/>
          </a:xfrm>
          <a:prstGeom prst="rect">
            <a:avLst/>
          </a:prstGeom>
          <a:solidFill>
            <a:srgbClr val="DAE3F3"/>
          </a:solidFill>
          <a:ln w="12700">
            <a:solidFill>
              <a:srgbClr val="DAE3F3"/>
            </a:solidFill>
            <a:miter/>
          </a:ln>
        </p:spPr>
        <p:txBody>
          <a:bodyPr lIns="45719" rIns="45719" anchor="ctr"/>
          <a:lstStyle/>
          <a:p>
            <a:pPr algn="ctr">
              <a:defRPr>
                <a:solidFill>
                  <a:srgbClr val="FFFFFF"/>
                </a:solidFill>
              </a:defRPr>
            </a:pPr>
            <a:endParaRPr/>
          </a:p>
        </p:txBody>
      </p:sp>
      <p:sp>
        <p:nvSpPr>
          <p:cNvPr id="859" name="Straight Connector 3"/>
          <p:cNvSpPr/>
          <p:nvPr/>
        </p:nvSpPr>
        <p:spPr>
          <a:xfrm>
            <a:off x="0" y="653853"/>
            <a:ext cx="9144000" cy="1"/>
          </a:xfrm>
          <a:prstGeom prst="line">
            <a:avLst/>
          </a:prstGeom>
          <a:ln w="41275">
            <a:solidFill>
              <a:srgbClr val="C83232"/>
            </a:solidFill>
            <a:miter/>
          </a:ln>
        </p:spPr>
        <p:txBody>
          <a:bodyPr lIns="45719" rIns="45719"/>
          <a:lstStyle/>
          <a:p>
            <a:endParaRPr/>
          </a:p>
        </p:txBody>
      </p:sp>
      <p:pic>
        <p:nvPicPr>
          <p:cNvPr id="860" name="Picture 10" descr="Picture 10"/>
          <p:cNvPicPr>
            <a:picLocks noChangeAspect="1"/>
          </p:cNvPicPr>
          <p:nvPr/>
        </p:nvPicPr>
        <p:blipFill>
          <a:blip r:embed="rId2">
            <a:extLst/>
          </a:blip>
          <a:stretch>
            <a:fillRect/>
          </a:stretch>
        </p:blipFill>
        <p:spPr>
          <a:xfrm>
            <a:off x="2133600" y="1230823"/>
            <a:ext cx="880835" cy="880836"/>
          </a:xfrm>
          <a:prstGeom prst="rect">
            <a:avLst/>
          </a:prstGeom>
          <a:ln w="12700">
            <a:miter lim="400000"/>
          </a:ln>
        </p:spPr>
      </p:pic>
      <p:pic>
        <p:nvPicPr>
          <p:cNvPr id="861" name="Picture 10" descr="Picture 10"/>
          <p:cNvPicPr>
            <a:picLocks noChangeAspect="1"/>
          </p:cNvPicPr>
          <p:nvPr/>
        </p:nvPicPr>
        <p:blipFill>
          <a:blip r:embed="rId2">
            <a:extLst/>
          </a:blip>
          <a:stretch>
            <a:fillRect/>
          </a:stretch>
        </p:blipFill>
        <p:spPr>
          <a:xfrm>
            <a:off x="3269277" y="1223202"/>
            <a:ext cx="880836" cy="880836"/>
          </a:xfrm>
          <a:prstGeom prst="rect">
            <a:avLst/>
          </a:prstGeom>
          <a:ln w="12700">
            <a:miter lim="400000"/>
          </a:ln>
        </p:spPr>
      </p:pic>
      <p:pic>
        <p:nvPicPr>
          <p:cNvPr id="862" name="Picture 10" descr="Picture 10"/>
          <p:cNvPicPr>
            <a:picLocks noChangeAspect="1"/>
          </p:cNvPicPr>
          <p:nvPr/>
        </p:nvPicPr>
        <p:blipFill>
          <a:blip r:embed="rId2">
            <a:extLst/>
          </a:blip>
          <a:stretch>
            <a:fillRect/>
          </a:stretch>
        </p:blipFill>
        <p:spPr>
          <a:xfrm>
            <a:off x="4404955" y="1221195"/>
            <a:ext cx="880836" cy="880836"/>
          </a:xfrm>
          <a:prstGeom prst="rect">
            <a:avLst/>
          </a:prstGeom>
          <a:ln w="12700">
            <a:miter lim="400000"/>
          </a:ln>
        </p:spPr>
      </p:pic>
      <p:pic>
        <p:nvPicPr>
          <p:cNvPr id="863" name="Picture 10" descr="Picture 10"/>
          <p:cNvPicPr>
            <a:picLocks noChangeAspect="1"/>
          </p:cNvPicPr>
          <p:nvPr/>
        </p:nvPicPr>
        <p:blipFill>
          <a:blip r:embed="rId2">
            <a:extLst/>
          </a:blip>
          <a:stretch>
            <a:fillRect/>
          </a:stretch>
        </p:blipFill>
        <p:spPr>
          <a:xfrm>
            <a:off x="5540633" y="1221193"/>
            <a:ext cx="880836" cy="880836"/>
          </a:xfrm>
          <a:prstGeom prst="rect">
            <a:avLst/>
          </a:prstGeom>
          <a:ln w="12700">
            <a:miter lim="400000"/>
          </a:ln>
        </p:spPr>
      </p:pic>
      <p:pic>
        <p:nvPicPr>
          <p:cNvPr id="864" name="Picture 2" descr="Picture 2"/>
          <p:cNvPicPr>
            <a:picLocks noChangeAspect="1"/>
          </p:cNvPicPr>
          <p:nvPr/>
        </p:nvPicPr>
        <p:blipFill>
          <a:blip r:embed="rId3">
            <a:extLst/>
          </a:blip>
          <a:stretch>
            <a:fillRect/>
          </a:stretch>
        </p:blipFill>
        <p:spPr>
          <a:xfrm>
            <a:off x="235034" y="855284"/>
            <a:ext cx="1511560" cy="1511560"/>
          </a:xfrm>
          <a:prstGeom prst="rect">
            <a:avLst/>
          </a:prstGeom>
          <a:ln w="12700">
            <a:miter lim="400000"/>
          </a:ln>
        </p:spPr>
      </p:pic>
      <p:sp>
        <p:nvSpPr>
          <p:cNvPr id="865" name="Elbow Connector 13"/>
          <p:cNvSpPr/>
          <p:nvPr/>
        </p:nvSpPr>
        <p:spPr>
          <a:xfrm rot="5400000">
            <a:off x="1596342" y="2007502"/>
            <a:ext cx="873519" cy="108183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66675">
            <a:solidFill>
              <a:srgbClr val="C00000"/>
            </a:solidFill>
            <a:miter/>
            <a:tailEnd type="triangle"/>
          </a:ln>
        </p:spPr>
        <p:txBody>
          <a:bodyPr lIns="45719" rIns="45719" anchor="ctr"/>
          <a:lstStyle/>
          <a:p>
            <a:endParaRPr/>
          </a:p>
        </p:txBody>
      </p:sp>
      <p:sp>
        <p:nvSpPr>
          <p:cNvPr id="866" name="Rectangle 14"/>
          <p:cNvSpPr txBox="1"/>
          <p:nvPr/>
        </p:nvSpPr>
        <p:spPr>
          <a:xfrm>
            <a:off x="2418356" y="867751"/>
            <a:ext cx="217151" cy="313394"/>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600" b="1">
                <a:latin typeface="Arial"/>
                <a:ea typeface="Arial"/>
                <a:cs typeface="Arial"/>
                <a:sym typeface="Arial"/>
              </a:defRPr>
            </a:lvl1pPr>
          </a:lstStyle>
          <a:p>
            <a:r>
              <a:t>1</a:t>
            </a:r>
          </a:p>
        </p:txBody>
      </p:sp>
      <p:sp>
        <p:nvSpPr>
          <p:cNvPr id="867" name="Rectangle 15"/>
          <p:cNvSpPr txBox="1"/>
          <p:nvPr/>
        </p:nvSpPr>
        <p:spPr>
          <a:xfrm>
            <a:off x="3538132" y="864931"/>
            <a:ext cx="217151" cy="313394"/>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600" b="1">
                <a:latin typeface="Arial"/>
                <a:ea typeface="Arial"/>
                <a:cs typeface="Arial"/>
                <a:sym typeface="Arial"/>
              </a:defRPr>
            </a:lvl1pPr>
          </a:lstStyle>
          <a:p>
            <a:r>
              <a:t>2</a:t>
            </a:r>
          </a:p>
        </p:txBody>
      </p:sp>
      <p:sp>
        <p:nvSpPr>
          <p:cNvPr id="868" name="Rectangle 16"/>
          <p:cNvSpPr txBox="1"/>
          <p:nvPr/>
        </p:nvSpPr>
        <p:spPr>
          <a:xfrm>
            <a:off x="4618861" y="871893"/>
            <a:ext cx="217152" cy="313393"/>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600" b="1">
                <a:latin typeface="Arial"/>
                <a:ea typeface="Arial"/>
                <a:cs typeface="Arial"/>
                <a:sym typeface="Arial"/>
              </a:defRPr>
            </a:lvl1pPr>
          </a:lstStyle>
          <a:p>
            <a:r>
              <a:t>3</a:t>
            </a:r>
          </a:p>
        </p:txBody>
      </p:sp>
      <p:sp>
        <p:nvSpPr>
          <p:cNvPr id="869" name="Rectangle 17"/>
          <p:cNvSpPr txBox="1"/>
          <p:nvPr/>
        </p:nvSpPr>
        <p:spPr>
          <a:xfrm>
            <a:off x="5874048" y="871893"/>
            <a:ext cx="217151" cy="313393"/>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600" b="1">
                <a:latin typeface="Arial"/>
                <a:ea typeface="Arial"/>
                <a:cs typeface="Arial"/>
                <a:sym typeface="Arial"/>
              </a:defRPr>
            </a:lvl1pPr>
          </a:lstStyle>
          <a:p>
            <a:r>
              <a:t>4</a:t>
            </a:r>
          </a:p>
        </p:txBody>
      </p:sp>
      <p:sp>
        <p:nvSpPr>
          <p:cNvPr id="870" name="Elbow Connector 18"/>
          <p:cNvSpPr/>
          <p:nvPr/>
        </p:nvSpPr>
        <p:spPr>
          <a:xfrm flipV="1">
            <a:off x="1492185" y="2104038"/>
            <a:ext cx="2217511" cy="12381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66675">
            <a:solidFill>
              <a:srgbClr val="5B9BD5"/>
            </a:solidFill>
            <a:miter/>
            <a:tailEnd type="triangle"/>
          </a:ln>
        </p:spPr>
        <p:txBody>
          <a:bodyPr lIns="45719" rIns="45719" anchor="ctr"/>
          <a:lstStyle/>
          <a:p>
            <a:endParaRPr/>
          </a:p>
        </p:txBody>
      </p:sp>
      <p:sp>
        <p:nvSpPr>
          <p:cNvPr id="871" name="TextBox 19"/>
          <p:cNvSpPr txBox="1"/>
          <p:nvPr/>
        </p:nvSpPr>
        <p:spPr>
          <a:xfrm>
            <a:off x="1563803" y="2546407"/>
            <a:ext cx="924036" cy="28882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b="1">
                <a:latin typeface="Arial"/>
                <a:ea typeface="Arial"/>
                <a:cs typeface="Arial"/>
                <a:sym typeface="Arial"/>
              </a:defRPr>
            </a:lvl1pPr>
          </a:lstStyle>
          <a:p>
            <a:r>
              <a:t>Pull Code</a:t>
            </a:r>
          </a:p>
        </p:txBody>
      </p:sp>
      <p:sp>
        <p:nvSpPr>
          <p:cNvPr id="872" name="TextBox 20"/>
          <p:cNvSpPr txBox="1"/>
          <p:nvPr/>
        </p:nvSpPr>
        <p:spPr>
          <a:xfrm>
            <a:off x="2588153" y="2962181"/>
            <a:ext cx="1032729" cy="288824"/>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b="1">
                <a:latin typeface="Arial"/>
                <a:ea typeface="Arial"/>
                <a:cs typeface="Arial"/>
                <a:sym typeface="Arial"/>
              </a:defRPr>
            </a:lvl1pPr>
          </a:lstStyle>
          <a:p>
            <a:r>
              <a:t>Push Code</a:t>
            </a:r>
          </a:p>
        </p:txBody>
      </p:sp>
      <p:sp>
        <p:nvSpPr>
          <p:cNvPr id="873" name="Elbow Connector 21"/>
          <p:cNvSpPr/>
          <p:nvPr/>
        </p:nvSpPr>
        <p:spPr>
          <a:xfrm rot="5400000">
            <a:off x="843225" y="2749120"/>
            <a:ext cx="2379754" cy="108183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66675">
            <a:solidFill>
              <a:srgbClr val="C00000"/>
            </a:solidFill>
            <a:miter/>
            <a:tailEnd type="triangle"/>
          </a:ln>
        </p:spPr>
        <p:txBody>
          <a:bodyPr lIns="45719" rIns="45719" anchor="ctr"/>
          <a:lstStyle/>
          <a:p>
            <a:endParaRPr/>
          </a:p>
        </p:txBody>
      </p:sp>
      <p:sp>
        <p:nvSpPr>
          <p:cNvPr id="874" name="Elbow Connector 22"/>
          <p:cNvSpPr/>
          <p:nvPr/>
        </p:nvSpPr>
        <p:spPr>
          <a:xfrm flipV="1">
            <a:off x="1563803" y="2086393"/>
            <a:ext cx="3163641" cy="26024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522" y="21600"/>
                </a:lnTo>
              </a:path>
            </a:pathLst>
          </a:custGeom>
          <a:ln w="66675">
            <a:solidFill>
              <a:srgbClr val="5B9BD5"/>
            </a:solidFill>
            <a:miter/>
            <a:tailEnd type="triangle"/>
          </a:ln>
        </p:spPr>
        <p:txBody>
          <a:bodyPr lIns="45719" rIns="45719" anchor="ctr"/>
          <a:lstStyle/>
          <a:p>
            <a:endParaRPr/>
          </a:p>
        </p:txBody>
      </p:sp>
      <p:sp>
        <p:nvSpPr>
          <p:cNvPr id="875" name="TextBox 23"/>
          <p:cNvSpPr txBox="1"/>
          <p:nvPr/>
        </p:nvSpPr>
        <p:spPr>
          <a:xfrm>
            <a:off x="3523112" y="4784183"/>
            <a:ext cx="1032729" cy="288824"/>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b="1">
                <a:latin typeface="Arial"/>
                <a:ea typeface="Arial"/>
                <a:cs typeface="Arial"/>
                <a:sym typeface="Arial"/>
              </a:defRPr>
            </a:lvl1pPr>
          </a:lstStyle>
          <a:p>
            <a:r>
              <a:t>Push Code</a:t>
            </a:r>
          </a:p>
        </p:txBody>
      </p:sp>
      <p:sp>
        <p:nvSpPr>
          <p:cNvPr id="876" name="TextBox 24"/>
          <p:cNvSpPr txBox="1"/>
          <p:nvPr/>
        </p:nvSpPr>
        <p:spPr>
          <a:xfrm>
            <a:off x="1563803" y="4085073"/>
            <a:ext cx="924036" cy="288824"/>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b="1">
                <a:latin typeface="Arial"/>
                <a:ea typeface="Arial"/>
                <a:cs typeface="Arial"/>
                <a:sym typeface="Arial"/>
              </a:defRPr>
            </a:lvl1pPr>
          </a:lstStyle>
          <a:p>
            <a:r>
              <a:t>Pull Code</a:t>
            </a:r>
          </a:p>
        </p:txBody>
      </p:sp>
      <p:sp>
        <p:nvSpPr>
          <p:cNvPr id="877" name="Elbow Connector 25"/>
          <p:cNvSpPr/>
          <p:nvPr/>
        </p:nvSpPr>
        <p:spPr>
          <a:xfrm rot="10800000" flipV="1">
            <a:off x="1505873" y="2214935"/>
            <a:ext cx="3668449" cy="3479415"/>
          </a:xfrm>
          <a:custGeom>
            <a:avLst/>
            <a:gdLst/>
            <a:ahLst/>
            <a:cxnLst>
              <a:cxn ang="0">
                <a:pos x="wd2" y="hd2"/>
              </a:cxn>
              <a:cxn ang="5400000">
                <a:pos x="wd2" y="hd2"/>
              </a:cxn>
              <a:cxn ang="10800000">
                <a:pos x="wd2" y="hd2"/>
              </a:cxn>
              <a:cxn ang="16200000">
                <a:pos x="wd2" y="hd2"/>
              </a:cxn>
            </a:cxnLst>
            <a:rect l="0" t="0" r="r" b="b"/>
            <a:pathLst>
              <a:path w="21600" h="21600" extrusionOk="0">
                <a:moveTo>
                  <a:pt x="86" y="0"/>
                </a:moveTo>
                <a:lnTo>
                  <a:pt x="0" y="0"/>
                </a:lnTo>
                <a:lnTo>
                  <a:pt x="0" y="21600"/>
                </a:lnTo>
                <a:lnTo>
                  <a:pt x="21600" y="21600"/>
                </a:lnTo>
              </a:path>
            </a:pathLst>
          </a:custGeom>
          <a:ln w="66675">
            <a:solidFill>
              <a:srgbClr val="C00000"/>
            </a:solidFill>
            <a:miter/>
            <a:tailEnd type="triangle"/>
          </a:ln>
        </p:spPr>
        <p:txBody>
          <a:bodyPr lIns="45719" rIns="45719" anchor="ctr"/>
          <a:lstStyle/>
          <a:p>
            <a:endParaRPr/>
          </a:p>
        </p:txBody>
      </p:sp>
      <p:sp>
        <p:nvSpPr>
          <p:cNvPr id="878" name="TextBox 26"/>
          <p:cNvSpPr txBox="1"/>
          <p:nvPr/>
        </p:nvSpPr>
        <p:spPr>
          <a:xfrm>
            <a:off x="4137221" y="5325805"/>
            <a:ext cx="924036" cy="28882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b="1">
                <a:latin typeface="Arial"/>
                <a:ea typeface="Arial"/>
                <a:cs typeface="Arial"/>
                <a:sym typeface="Arial"/>
              </a:defRPr>
            </a:lvl1pPr>
          </a:lstStyle>
          <a:p>
            <a:r>
              <a:t>Pull Code</a:t>
            </a:r>
          </a:p>
        </p:txBody>
      </p:sp>
      <p:sp>
        <p:nvSpPr>
          <p:cNvPr id="879" name="Elbow Connector 27"/>
          <p:cNvSpPr/>
          <p:nvPr/>
        </p:nvSpPr>
        <p:spPr>
          <a:xfrm flipV="1">
            <a:off x="1563804" y="2102029"/>
            <a:ext cx="4417248" cy="39352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66675">
            <a:solidFill>
              <a:srgbClr val="5B9BD5"/>
            </a:solidFill>
            <a:miter/>
            <a:tailEnd type="triangle"/>
          </a:ln>
        </p:spPr>
        <p:txBody>
          <a:bodyPr lIns="45719" rIns="45719" anchor="ctr"/>
          <a:lstStyle/>
          <a:p>
            <a:endParaRPr/>
          </a:p>
        </p:txBody>
      </p:sp>
      <p:sp>
        <p:nvSpPr>
          <p:cNvPr id="880" name="TextBox 28"/>
          <p:cNvSpPr txBox="1"/>
          <p:nvPr/>
        </p:nvSpPr>
        <p:spPr>
          <a:xfrm>
            <a:off x="4861833" y="5744566"/>
            <a:ext cx="1032730" cy="288824"/>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b="1">
                <a:latin typeface="Arial"/>
                <a:ea typeface="Arial"/>
                <a:cs typeface="Arial"/>
                <a:sym typeface="Arial"/>
              </a:defRPr>
            </a:lvl1pPr>
          </a:lstStyle>
          <a:p>
            <a:r>
              <a:t>Push Code</a:t>
            </a:r>
          </a:p>
        </p:txBody>
      </p:sp>
      <p:sp>
        <p:nvSpPr>
          <p:cNvPr id="881" name="TextBox 29"/>
          <p:cNvSpPr txBox="1"/>
          <p:nvPr/>
        </p:nvSpPr>
        <p:spPr>
          <a:xfrm>
            <a:off x="6571557" y="1442918"/>
            <a:ext cx="1358638" cy="28882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b="1" u="sng">
                <a:latin typeface="Arial"/>
                <a:ea typeface="Arial"/>
                <a:cs typeface="Arial"/>
                <a:sym typeface="Arial"/>
              </a:defRPr>
            </a:lvl1pPr>
          </a:lstStyle>
          <a:p>
            <a:r>
              <a:t>GitHub Branch</a:t>
            </a:r>
          </a:p>
        </p:txBody>
      </p:sp>
      <p:pic>
        <p:nvPicPr>
          <p:cNvPr id="882" name="Picture 2" descr="Picture 2"/>
          <p:cNvPicPr>
            <a:picLocks noChangeAspect="1"/>
          </p:cNvPicPr>
          <p:nvPr/>
        </p:nvPicPr>
        <p:blipFill>
          <a:blip r:embed="rId4">
            <a:extLst/>
          </a:blip>
          <a:stretch>
            <a:fillRect/>
          </a:stretch>
        </p:blipFill>
        <p:spPr>
          <a:xfrm>
            <a:off x="218508" y="2605319"/>
            <a:ext cx="1271352" cy="1052916"/>
          </a:xfrm>
          <a:prstGeom prst="rect">
            <a:avLst/>
          </a:prstGeom>
          <a:ln w="12700">
            <a:miter lim="400000"/>
          </a:ln>
        </p:spPr>
      </p:pic>
      <p:pic>
        <p:nvPicPr>
          <p:cNvPr id="883" name="Picture 2" descr="Picture 2"/>
          <p:cNvPicPr>
            <a:picLocks noChangeAspect="1"/>
          </p:cNvPicPr>
          <p:nvPr/>
        </p:nvPicPr>
        <p:blipFill>
          <a:blip r:embed="rId5">
            <a:extLst/>
          </a:blip>
          <a:stretch>
            <a:fillRect/>
          </a:stretch>
        </p:blipFill>
        <p:spPr>
          <a:xfrm>
            <a:off x="453870" y="3793644"/>
            <a:ext cx="904754" cy="1109931"/>
          </a:xfrm>
          <a:prstGeom prst="rect">
            <a:avLst/>
          </a:prstGeom>
          <a:ln w="12700">
            <a:miter lim="400000"/>
          </a:ln>
        </p:spPr>
      </p:pic>
      <p:sp>
        <p:nvSpPr>
          <p:cNvPr id="884" name="Elbow Connector 38"/>
          <p:cNvSpPr/>
          <p:nvPr/>
        </p:nvSpPr>
        <p:spPr>
          <a:xfrm rot="5400000">
            <a:off x="2201118" y="2772716"/>
            <a:ext cx="2379754" cy="10818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66675">
            <a:solidFill>
              <a:srgbClr val="C00000"/>
            </a:solidFill>
            <a:miter/>
            <a:tailEnd type="triangle"/>
          </a:ln>
        </p:spPr>
        <p:txBody>
          <a:bodyPr lIns="45719" rIns="45719" anchor="ctr"/>
          <a:lstStyle/>
          <a:p>
            <a:endParaRPr/>
          </a:p>
        </p:txBody>
      </p:sp>
      <p:sp>
        <p:nvSpPr>
          <p:cNvPr id="885" name="TextBox 39"/>
          <p:cNvSpPr txBox="1"/>
          <p:nvPr/>
        </p:nvSpPr>
        <p:spPr>
          <a:xfrm>
            <a:off x="2921698" y="4085073"/>
            <a:ext cx="924036" cy="288824"/>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b="1">
                <a:latin typeface="Arial"/>
                <a:ea typeface="Arial"/>
                <a:cs typeface="Arial"/>
                <a:sym typeface="Arial"/>
              </a:defRPr>
            </a:lvl1pPr>
          </a:lstStyle>
          <a:p>
            <a:r>
              <a:t>Pull Code</a:t>
            </a:r>
          </a:p>
        </p:txBody>
      </p:sp>
      <p:pic>
        <p:nvPicPr>
          <p:cNvPr id="886" name="steph.jpg" descr="steph.jpg"/>
          <p:cNvPicPr>
            <a:picLocks noChangeAspect="1"/>
          </p:cNvPicPr>
          <p:nvPr/>
        </p:nvPicPr>
        <p:blipFill>
          <a:blip r:embed="rId6">
            <a:extLst/>
          </a:blip>
          <a:stretch>
            <a:fillRect/>
          </a:stretch>
        </p:blipFill>
        <p:spPr>
          <a:xfrm>
            <a:off x="444086" y="5038599"/>
            <a:ext cx="924199" cy="115524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 name="Title 1"/>
          <p:cNvSpPr txBox="1">
            <a:spLocks noGrp="1"/>
          </p:cNvSpPr>
          <p:nvPr>
            <p:ph type="title"/>
          </p:nvPr>
        </p:nvSpPr>
        <p:spPr>
          <a:xfrm>
            <a:off x="390606" y="2953542"/>
            <a:ext cx="8229601" cy="871859"/>
          </a:xfrm>
          <a:prstGeom prst="rect">
            <a:avLst/>
          </a:prstGeom>
        </p:spPr>
        <p:txBody>
          <a:bodyPr/>
          <a:lstStyle/>
          <a:p>
            <a:r>
              <a:t>Get Started with Git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 name="Title 1"/>
          <p:cNvSpPr txBox="1">
            <a:spLocks noGrp="1"/>
          </p:cNvSpPr>
          <p:nvPr>
            <p:ph type="title"/>
          </p:nvPr>
        </p:nvSpPr>
        <p:spPr>
          <a:xfrm>
            <a:off x="304799" y="-1"/>
            <a:ext cx="5470528" cy="653856"/>
          </a:xfrm>
          <a:prstGeom prst="rect">
            <a:avLst/>
          </a:prstGeom>
        </p:spPr>
        <p:txBody>
          <a:bodyPr/>
          <a:lstStyle/>
          <a:p>
            <a:r>
              <a:rPr dirty="0"/>
              <a:t>Git Demo!</a:t>
            </a:r>
          </a:p>
        </p:txBody>
      </p:sp>
      <p:pic>
        <p:nvPicPr>
          <p:cNvPr id="891" name="Picture 3" descr="Picture 3"/>
          <p:cNvPicPr>
            <a:picLocks noChangeAspect="1"/>
          </p:cNvPicPr>
          <p:nvPr/>
        </p:nvPicPr>
        <p:blipFill>
          <a:blip r:embed="rId2">
            <a:extLst/>
          </a:blip>
          <a:stretch>
            <a:fillRect/>
          </a:stretch>
        </p:blipFill>
        <p:spPr>
          <a:xfrm>
            <a:off x="314959" y="823409"/>
            <a:ext cx="8559801" cy="5397053"/>
          </a:xfrm>
          <a:prstGeom prst="rect">
            <a:avLst/>
          </a:prstGeom>
          <a:ln>
            <a:solidFill>
              <a:srgbClr val="DAE3F3"/>
            </a:solidFill>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Title 1"/>
          <p:cNvSpPr txBox="1">
            <a:spLocks noGrp="1"/>
          </p:cNvSpPr>
          <p:nvPr>
            <p:ph type="title"/>
          </p:nvPr>
        </p:nvSpPr>
        <p:spPr>
          <a:xfrm>
            <a:off x="304799" y="-1"/>
            <a:ext cx="5470528" cy="653856"/>
          </a:xfrm>
          <a:prstGeom prst="rect">
            <a:avLst/>
          </a:prstGeom>
        </p:spPr>
        <p:txBody>
          <a:bodyPr/>
          <a:lstStyle/>
          <a:p>
            <a:r>
              <a:t>Support Team</a:t>
            </a:r>
          </a:p>
        </p:txBody>
      </p:sp>
      <p:sp>
        <p:nvSpPr>
          <p:cNvPr id="370" name="Content Placeholder 2"/>
          <p:cNvSpPr txBox="1"/>
          <p:nvPr/>
        </p:nvSpPr>
        <p:spPr>
          <a:xfrm>
            <a:off x="289559" y="762000"/>
            <a:ext cx="8583816" cy="559990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indent="228600">
              <a:lnSpc>
                <a:spcPct val="90000"/>
              </a:lnSpc>
              <a:defRPr sz="1500" b="1">
                <a:latin typeface="Arial"/>
                <a:ea typeface="Arial"/>
                <a:cs typeface="Arial"/>
                <a:sym typeface="Arial"/>
              </a:defRPr>
            </a:pPr>
            <a:endParaRPr/>
          </a:p>
          <a:p>
            <a:pPr indent="228600">
              <a:lnSpc>
                <a:spcPct val="90000"/>
              </a:lnSpc>
              <a:defRPr sz="3200" b="1">
                <a:latin typeface="Arial"/>
                <a:ea typeface="Arial"/>
                <a:cs typeface="Arial"/>
                <a:sym typeface="Arial"/>
              </a:defRPr>
            </a:pPr>
            <a:r>
              <a:t>Our Promise:</a:t>
            </a:r>
            <a:endParaRPr sz="2800"/>
          </a:p>
          <a:p>
            <a:pPr indent="228600">
              <a:lnSpc>
                <a:spcPct val="90000"/>
              </a:lnSpc>
              <a:defRPr sz="2400">
                <a:latin typeface="Arial"/>
                <a:ea typeface="Arial"/>
                <a:cs typeface="Arial"/>
                <a:sym typeface="Arial"/>
              </a:defRPr>
            </a:pPr>
            <a:r>
              <a:t>If you’re willing to put in the time – and you take our advice, we’re here to help you </a:t>
            </a:r>
            <a:r>
              <a:rPr u="sng"/>
              <a:t>100% of the way</a:t>
            </a:r>
            <a:r>
              <a:t>. </a:t>
            </a:r>
            <a:endParaRPr sz="2800"/>
          </a:p>
          <a:p>
            <a:pPr indent="228600">
              <a:lnSpc>
                <a:spcPct val="90000"/>
              </a:lnSpc>
              <a:defRPr sz="2400">
                <a:latin typeface="Arial"/>
                <a:ea typeface="Arial"/>
                <a:cs typeface="Arial"/>
                <a:sym typeface="Arial"/>
              </a:defRPr>
            </a:pPr>
            <a:endParaRPr sz="2800"/>
          </a:p>
          <a:p>
            <a:pPr indent="228600">
              <a:lnSpc>
                <a:spcPct val="90000"/>
              </a:lnSpc>
              <a:defRPr sz="2400">
                <a:latin typeface="Arial"/>
                <a:ea typeface="Arial"/>
                <a:cs typeface="Arial"/>
                <a:sym typeface="Arial"/>
              </a:defRPr>
            </a:pPr>
            <a:r>
              <a:t>This goes for everyone working behind the program:</a:t>
            </a:r>
            <a:endParaRPr sz="2800"/>
          </a:p>
          <a:p>
            <a:pPr indent="228600">
              <a:lnSpc>
                <a:spcPct val="90000"/>
              </a:lnSpc>
              <a:defRPr sz="2400">
                <a:latin typeface="Arial"/>
                <a:ea typeface="Arial"/>
                <a:cs typeface="Arial"/>
                <a:sym typeface="Arial"/>
              </a:defRPr>
            </a:pPr>
            <a:endParaRPr sz="2800"/>
          </a:p>
          <a:p>
            <a:pPr marL="571500" indent="-342900">
              <a:lnSpc>
                <a:spcPct val="90000"/>
              </a:lnSpc>
              <a:buSzPct val="100000"/>
              <a:buFont typeface="Arial"/>
              <a:buChar char="•"/>
              <a:defRPr sz="2400">
                <a:latin typeface="Arial"/>
                <a:ea typeface="Arial"/>
                <a:cs typeface="Arial"/>
                <a:sym typeface="Arial"/>
              </a:defRPr>
            </a:pPr>
            <a:r>
              <a:t>Instructors</a:t>
            </a:r>
            <a:endParaRPr sz="2800"/>
          </a:p>
          <a:p>
            <a:pPr marL="571500" indent="-342900">
              <a:lnSpc>
                <a:spcPct val="90000"/>
              </a:lnSpc>
              <a:buSzPct val="100000"/>
              <a:buFont typeface="Arial"/>
              <a:buChar char="•"/>
              <a:defRPr sz="2400">
                <a:latin typeface="Arial"/>
                <a:ea typeface="Arial"/>
                <a:cs typeface="Arial"/>
                <a:sym typeface="Arial"/>
              </a:defRPr>
            </a:pPr>
            <a:endParaRPr sz="2800"/>
          </a:p>
          <a:p>
            <a:pPr marL="571500" indent="-342900">
              <a:lnSpc>
                <a:spcPct val="90000"/>
              </a:lnSpc>
              <a:buSzPct val="100000"/>
              <a:buFont typeface="Arial"/>
              <a:buChar char="•"/>
              <a:defRPr sz="2400">
                <a:latin typeface="Arial"/>
                <a:ea typeface="Arial"/>
                <a:cs typeface="Arial"/>
                <a:sym typeface="Arial"/>
              </a:defRPr>
            </a:pPr>
            <a:r>
              <a:t>TAs </a:t>
            </a:r>
            <a:endParaRPr sz="2800"/>
          </a:p>
          <a:p>
            <a:pPr marL="571500" indent="-342900">
              <a:lnSpc>
                <a:spcPct val="90000"/>
              </a:lnSpc>
              <a:buSzPct val="100000"/>
              <a:buFont typeface="Arial"/>
              <a:buChar char="•"/>
              <a:defRPr sz="2400">
                <a:latin typeface="Arial"/>
                <a:ea typeface="Arial"/>
                <a:cs typeface="Arial"/>
                <a:sym typeface="Arial"/>
              </a:defRPr>
            </a:pPr>
            <a:endParaRPr sz="2800"/>
          </a:p>
          <a:p>
            <a:pPr marL="571500" indent="-342900">
              <a:lnSpc>
                <a:spcPct val="90000"/>
              </a:lnSpc>
              <a:buSzPct val="100000"/>
              <a:buFont typeface="Arial"/>
              <a:buChar char="•"/>
              <a:defRPr sz="2400">
                <a:latin typeface="Arial"/>
                <a:ea typeface="Arial"/>
                <a:cs typeface="Arial"/>
                <a:sym typeface="Arial"/>
              </a:defRPr>
            </a:pPr>
            <a:r>
              <a:t>Student Success Team</a:t>
            </a:r>
            <a:endParaRPr sz="2800"/>
          </a:p>
          <a:p>
            <a:pPr marL="571500" indent="-342900">
              <a:lnSpc>
                <a:spcPct val="90000"/>
              </a:lnSpc>
              <a:buSzPct val="100000"/>
              <a:buFont typeface="Arial"/>
              <a:buChar char="•"/>
              <a:defRPr sz="2400">
                <a:latin typeface="Arial"/>
                <a:ea typeface="Arial"/>
                <a:cs typeface="Arial"/>
                <a:sym typeface="Arial"/>
              </a:defRPr>
            </a:pPr>
            <a:endParaRPr sz="2800"/>
          </a:p>
          <a:p>
            <a:pPr marL="571500" indent="-342900">
              <a:lnSpc>
                <a:spcPct val="90000"/>
              </a:lnSpc>
              <a:buSzPct val="100000"/>
              <a:buFont typeface="Arial"/>
              <a:buChar char="•"/>
              <a:defRPr sz="2400">
                <a:latin typeface="Arial"/>
                <a:ea typeface="Arial"/>
                <a:cs typeface="Arial"/>
                <a:sym typeface="Arial"/>
              </a:defRPr>
            </a:pPr>
            <a:r>
              <a:t>Career Coaches</a:t>
            </a:r>
            <a:endParaRPr sz="2800"/>
          </a:p>
          <a:p>
            <a:pPr marL="571500" indent="-342900">
              <a:lnSpc>
                <a:spcPct val="90000"/>
              </a:lnSpc>
              <a:buSzPct val="100000"/>
              <a:buFont typeface="Arial"/>
              <a:buChar char="•"/>
              <a:defRPr sz="2400">
                <a:latin typeface="Arial"/>
                <a:ea typeface="Arial"/>
                <a:cs typeface="Arial"/>
                <a:sym typeface="Arial"/>
              </a:defRPr>
            </a:pPr>
            <a:endParaRPr sz="2800"/>
          </a:p>
          <a:p>
            <a:pPr marL="571500" indent="-342900">
              <a:lnSpc>
                <a:spcPct val="90000"/>
              </a:lnSpc>
              <a:buSzPct val="100000"/>
              <a:buFont typeface="Arial"/>
              <a:buChar char="•"/>
              <a:defRPr sz="2400">
                <a:latin typeface="Arial"/>
                <a:ea typeface="Arial"/>
                <a:cs typeface="Arial"/>
                <a:sym typeface="Arial"/>
              </a:defRPr>
            </a:pPr>
            <a:r>
              <a:t>Everyone Else!</a:t>
            </a:r>
            <a:endParaRPr sz="280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Title 1"/>
          <p:cNvSpPr txBox="1">
            <a:spLocks noGrp="1"/>
          </p:cNvSpPr>
          <p:nvPr>
            <p:ph type="title"/>
          </p:nvPr>
        </p:nvSpPr>
        <p:spPr>
          <a:xfrm>
            <a:off x="304799" y="-1"/>
            <a:ext cx="5470528" cy="653856"/>
          </a:xfrm>
          <a:prstGeom prst="rect">
            <a:avLst/>
          </a:prstGeom>
        </p:spPr>
        <p:txBody>
          <a:bodyPr/>
          <a:lstStyle/>
          <a:p>
            <a:r>
              <a:t>Basic Git Commands</a:t>
            </a:r>
          </a:p>
        </p:txBody>
      </p:sp>
      <p:sp>
        <p:nvSpPr>
          <p:cNvPr id="894" name="Content Placeholder 2"/>
          <p:cNvSpPr txBox="1"/>
          <p:nvPr/>
        </p:nvSpPr>
        <p:spPr>
          <a:xfrm>
            <a:off x="443344" y="914400"/>
            <a:ext cx="8229601" cy="641710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indent="228600" defTabSz="685800">
              <a:defRPr sz="2000" b="1" u="sng">
                <a:latin typeface="Arial"/>
                <a:ea typeface="Arial"/>
                <a:cs typeface="Arial"/>
                <a:sym typeface="Arial"/>
              </a:defRPr>
            </a:pPr>
            <a:r>
              <a:t>At its most basic, these are the five git commands to get started:</a:t>
            </a:r>
            <a:endParaRPr sz="2400"/>
          </a:p>
          <a:p>
            <a:pPr indent="228600" defTabSz="685800">
              <a:defRPr sz="2800" b="1" u="sng">
                <a:latin typeface="Arial"/>
                <a:ea typeface="Arial"/>
                <a:cs typeface="Arial"/>
                <a:sym typeface="Arial"/>
              </a:defRPr>
            </a:pPr>
            <a:endParaRPr sz="2400"/>
          </a:p>
          <a:p>
            <a:pPr marL="742950" indent="-514350" defTabSz="685800">
              <a:buSzPct val="100000"/>
              <a:buAutoNum type="arabicPeriod"/>
              <a:defRPr sz="2400" b="1">
                <a:latin typeface="Arial"/>
                <a:ea typeface="Arial"/>
                <a:cs typeface="Arial"/>
                <a:sym typeface="Arial"/>
              </a:defRPr>
            </a:pPr>
            <a:r>
              <a:t>git clone</a:t>
            </a:r>
          </a:p>
          <a:p>
            <a:pPr marL="742950" indent="-514350" defTabSz="685800">
              <a:buSzPct val="100000"/>
              <a:buAutoNum type="arabicPeriod"/>
              <a:defRPr sz="2400" b="1">
                <a:latin typeface="Arial"/>
                <a:ea typeface="Arial"/>
                <a:cs typeface="Arial"/>
                <a:sym typeface="Arial"/>
              </a:defRPr>
            </a:pPr>
            <a:endParaRPr/>
          </a:p>
          <a:p>
            <a:pPr marL="742950" indent="-514350" defTabSz="685800">
              <a:buSzPct val="100000"/>
              <a:buAutoNum type="arabicPeriod" startAt="2"/>
              <a:defRPr sz="2400" b="1">
                <a:latin typeface="Arial"/>
                <a:ea typeface="Arial"/>
                <a:cs typeface="Arial"/>
                <a:sym typeface="Arial"/>
              </a:defRPr>
            </a:pPr>
            <a:r>
              <a:t>git add</a:t>
            </a:r>
          </a:p>
          <a:p>
            <a:pPr marL="742950" indent="-514350" defTabSz="685800">
              <a:buSzPct val="100000"/>
              <a:buAutoNum type="arabicPeriod" startAt="2"/>
              <a:defRPr sz="2400" b="1">
                <a:latin typeface="Arial"/>
                <a:ea typeface="Arial"/>
                <a:cs typeface="Arial"/>
                <a:sym typeface="Arial"/>
              </a:defRPr>
            </a:pPr>
            <a:endParaRPr/>
          </a:p>
          <a:p>
            <a:pPr marL="742950" indent="-514350" defTabSz="685800">
              <a:buSzPct val="100000"/>
              <a:buAutoNum type="arabicPeriod" startAt="3"/>
              <a:defRPr sz="2400" b="1">
                <a:latin typeface="Arial"/>
                <a:ea typeface="Arial"/>
                <a:cs typeface="Arial"/>
                <a:sym typeface="Arial"/>
              </a:defRPr>
            </a:pPr>
            <a:r>
              <a:t>git commit</a:t>
            </a:r>
          </a:p>
          <a:p>
            <a:pPr marL="742950" indent="-514350" defTabSz="685800">
              <a:buSzPct val="100000"/>
              <a:buAutoNum type="arabicPeriod" startAt="3"/>
              <a:defRPr sz="2400" b="1">
                <a:latin typeface="Arial"/>
                <a:ea typeface="Arial"/>
                <a:cs typeface="Arial"/>
                <a:sym typeface="Arial"/>
              </a:defRPr>
            </a:pPr>
            <a:endParaRPr/>
          </a:p>
          <a:p>
            <a:pPr marL="742950" indent="-514350" defTabSz="685800">
              <a:buSzPct val="100000"/>
              <a:buAutoNum type="arabicPeriod" startAt="4"/>
              <a:defRPr sz="2400" b="1">
                <a:latin typeface="Arial"/>
                <a:ea typeface="Arial"/>
                <a:cs typeface="Arial"/>
                <a:sym typeface="Arial"/>
              </a:defRPr>
            </a:pPr>
            <a:r>
              <a:t>git push </a:t>
            </a:r>
          </a:p>
          <a:p>
            <a:pPr marL="742950" indent="-514350" defTabSz="685800">
              <a:buSzPct val="100000"/>
              <a:buAutoNum type="arabicPeriod" startAt="4"/>
              <a:defRPr sz="2400" b="1">
                <a:latin typeface="Arial"/>
                <a:ea typeface="Arial"/>
                <a:cs typeface="Arial"/>
                <a:sym typeface="Arial"/>
              </a:defRPr>
            </a:pPr>
            <a:endParaRPr/>
          </a:p>
          <a:p>
            <a:pPr marL="742950" indent="-514350" defTabSz="685800">
              <a:buSzPct val="100000"/>
              <a:buAutoNum type="arabicPeriod" startAt="5"/>
              <a:defRPr sz="2400" b="1">
                <a:latin typeface="Arial"/>
                <a:ea typeface="Arial"/>
                <a:cs typeface="Arial"/>
                <a:sym typeface="Arial"/>
              </a:defRPr>
            </a:pPr>
            <a:r>
              <a:t>git pull</a:t>
            </a:r>
          </a:p>
          <a:p>
            <a:pPr marL="742950" indent="-514350" defTabSz="685800">
              <a:buSzPct val="100000"/>
              <a:buAutoNum type="arabicPeriod" startAt="5"/>
              <a:defRPr sz="2800" b="1">
                <a:latin typeface="Arial"/>
                <a:ea typeface="Arial"/>
                <a:cs typeface="Arial"/>
                <a:sym typeface="Arial"/>
              </a:defRPr>
            </a:pPr>
            <a:endParaRPr/>
          </a:p>
          <a:p>
            <a:pPr marL="742950" indent="-514350" defTabSz="685800">
              <a:buSzPct val="100000"/>
              <a:buAutoNum type="arabicPeriod" startAt="7"/>
              <a:defRPr sz="2800">
                <a:latin typeface="Arial"/>
                <a:ea typeface="Arial"/>
                <a:cs typeface="Arial"/>
                <a:sym typeface="Arial"/>
              </a:defRPr>
            </a:pPr>
            <a:endParaRPr/>
          </a:p>
          <a:p>
            <a:pPr indent="228600" defTabSz="685800">
              <a:defRPr sz="2800" b="1" u="sng">
                <a:latin typeface="Arial"/>
                <a:ea typeface="Arial"/>
                <a:cs typeface="Arial"/>
                <a:sym typeface="Arial"/>
              </a:defRPr>
            </a:pPr>
            <a:endParaRPr/>
          </a:p>
          <a:p>
            <a:pPr indent="228600" defTabSz="685800">
              <a:defRPr sz="2800">
                <a:latin typeface="Arial"/>
                <a:ea typeface="Arial"/>
                <a:cs typeface="Arial"/>
                <a:sym typeface="Arial"/>
              </a:defRPr>
            </a:pPr>
            <a:endParaRPr/>
          </a:p>
          <a:p>
            <a:pPr indent="228600" defTabSz="685800">
              <a:defRPr sz="2800" b="1" u="sng">
                <a:latin typeface="Arial"/>
                <a:ea typeface="Arial"/>
                <a:cs typeface="Arial"/>
                <a:sym typeface="Arial"/>
              </a:defRPr>
            </a:pPr>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Title 1"/>
          <p:cNvSpPr txBox="1">
            <a:spLocks noGrp="1"/>
          </p:cNvSpPr>
          <p:nvPr>
            <p:ph type="title"/>
          </p:nvPr>
        </p:nvSpPr>
        <p:spPr>
          <a:xfrm>
            <a:off x="304799" y="-1"/>
            <a:ext cx="5470528" cy="653856"/>
          </a:xfrm>
          <a:prstGeom prst="rect">
            <a:avLst/>
          </a:prstGeom>
        </p:spPr>
        <p:txBody>
          <a:bodyPr/>
          <a:lstStyle/>
          <a:p>
            <a:r>
              <a:t>Basic Git Commands</a:t>
            </a:r>
          </a:p>
        </p:txBody>
      </p:sp>
      <p:sp>
        <p:nvSpPr>
          <p:cNvPr id="897" name="Content Placeholder 2"/>
          <p:cNvSpPr txBox="1"/>
          <p:nvPr/>
        </p:nvSpPr>
        <p:spPr>
          <a:xfrm>
            <a:off x="443344" y="914400"/>
            <a:ext cx="8229601" cy="61139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indent="228600" defTabSz="685800">
              <a:defRPr sz="2000" b="1" u="sng">
                <a:latin typeface="Arial"/>
                <a:ea typeface="Arial"/>
                <a:cs typeface="Arial"/>
                <a:sym typeface="Arial"/>
              </a:defRPr>
            </a:pPr>
            <a:r>
              <a:t>At its most basic, these are the five git commands to get started:</a:t>
            </a:r>
            <a:endParaRPr sz="2400"/>
          </a:p>
          <a:p>
            <a:pPr indent="228600" defTabSz="685800">
              <a:defRPr sz="2800" b="1" u="sng">
                <a:latin typeface="Arial"/>
                <a:ea typeface="Arial"/>
                <a:cs typeface="Arial"/>
                <a:sym typeface="Arial"/>
              </a:defRPr>
            </a:pPr>
            <a:endParaRPr sz="2400"/>
          </a:p>
          <a:p>
            <a:pPr marL="742950" indent="-514350" defTabSz="685800">
              <a:buSzPct val="100000"/>
              <a:buAutoNum type="arabicPeriod"/>
              <a:defRPr sz="2400" b="1">
                <a:latin typeface="Arial"/>
                <a:ea typeface="Arial"/>
                <a:cs typeface="Arial"/>
                <a:sym typeface="Arial"/>
              </a:defRPr>
            </a:pPr>
            <a:r>
              <a:t>git clone </a:t>
            </a:r>
            <a:r>
              <a:rPr b="0"/>
              <a:t>– copies an entire repo (to begin).</a:t>
            </a:r>
          </a:p>
          <a:p>
            <a:pPr marL="742950" indent="-514350" defTabSz="685800">
              <a:buSzPct val="100000"/>
              <a:buAutoNum type="arabicPeriod"/>
              <a:defRPr sz="2400">
                <a:latin typeface="Arial"/>
                <a:ea typeface="Arial"/>
                <a:cs typeface="Arial"/>
                <a:sym typeface="Arial"/>
              </a:defRPr>
            </a:pPr>
            <a:endParaRPr b="0"/>
          </a:p>
          <a:p>
            <a:pPr marL="742950" indent="-514350" defTabSz="685800">
              <a:buSzPct val="100000"/>
              <a:buAutoNum type="arabicPeriod" startAt="2"/>
              <a:defRPr sz="2400" b="1">
                <a:latin typeface="Arial"/>
                <a:ea typeface="Arial"/>
                <a:cs typeface="Arial"/>
                <a:sym typeface="Arial"/>
              </a:defRPr>
            </a:pPr>
            <a:r>
              <a:t>git add </a:t>
            </a:r>
            <a:r>
              <a:rPr b="0"/>
              <a:t>– adds a file for inclusion in Git.</a:t>
            </a:r>
          </a:p>
          <a:p>
            <a:pPr marL="742950" indent="-514350" defTabSz="685800">
              <a:buSzPct val="100000"/>
              <a:buAutoNum type="arabicPeriod" startAt="2"/>
              <a:defRPr sz="2400">
                <a:latin typeface="Arial"/>
                <a:ea typeface="Arial"/>
                <a:cs typeface="Arial"/>
                <a:sym typeface="Arial"/>
              </a:defRPr>
            </a:pPr>
            <a:endParaRPr b="0"/>
          </a:p>
          <a:p>
            <a:pPr marL="742950" indent="-514350" defTabSz="685800">
              <a:buSzPct val="100000"/>
              <a:buAutoNum type="arabicPeriod" startAt="3"/>
              <a:defRPr sz="2400" b="1">
                <a:latin typeface="Arial"/>
                <a:ea typeface="Arial"/>
                <a:cs typeface="Arial"/>
                <a:sym typeface="Arial"/>
              </a:defRPr>
            </a:pPr>
            <a:r>
              <a:t>git commit </a:t>
            </a:r>
            <a:r>
              <a:rPr b="0"/>
              <a:t>– notes a change to the local repo.</a:t>
            </a:r>
          </a:p>
          <a:p>
            <a:pPr marL="742950" indent="-514350" defTabSz="685800">
              <a:buSzPct val="100000"/>
              <a:buAutoNum type="arabicPeriod" startAt="3"/>
              <a:defRPr sz="2400">
                <a:latin typeface="Arial"/>
                <a:ea typeface="Arial"/>
                <a:cs typeface="Arial"/>
                <a:sym typeface="Arial"/>
              </a:defRPr>
            </a:pPr>
            <a:endParaRPr b="0"/>
          </a:p>
          <a:p>
            <a:pPr marL="742950" indent="-514350" defTabSz="685800">
              <a:buSzPct val="100000"/>
              <a:buAutoNum type="arabicPeriod" startAt="4"/>
              <a:defRPr sz="2400" b="1">
                <a:latin typeface="Arial"/>
                <a:ea typeface="Arial"/>
                <a:cs typeface="Arial"/>
                <a:sym typeface="Arial"/>
              </a:defRPr>
            </a:pPr>
            <a:r>
              <a:t>git push </a:t>
            </a:r>
            <a:r>
              <a:rPr b="0"/>
              <a:t>– sends changes to hosting service.</a:t>
            </a:r>
          </a:p>
          <a:p>
            <a:pPr marL="742950" indent="-514350" defTabSz="685800">
              <a:buSzPct val="100000"/>
              <a:buAutoNum type="arabicPeriod" startAt="4"/>
              <a:defRPr sz="2400">
                <a:latin typeface="Arial"/>
                <a:ea typeface="Arial"/>
                <a:cs typeface="Arial"/>
                <a:sym typeface="Arial"/>
              </a:defRPr>
            </a:pPr>
            <a:endParaRPr b="0"/>
          </a:p>
          <a:p>
            <a:pPr marL="742950" indent="-514350" defTabSz="685800">
              <a:buSzPct val="100000"/>
              <a:buAutoNum type="arabicPeriod" startAt="5"/>
              <a:defRPr sz="2400" b="1">
                <a:latin typeface="Arial"/>
                <a:ea typeface="Arial"/>
                <a:cs typeface="Arial"/>
                <a:sym typeface="Arial"/>
              </a:defRPr>
            </a:pPr>
            <a:r>
              <a:t>git pull </a:t>
            </a:r>
            <a:r>
              <a:rPr b="0"/>
              <a:t>– downloads freshest version of repo.</a:t>
            </a:r>
          </a:p>
          <a:p>
            <a:pPr marL="742950" indent="-514350" defTabSz="685800">
              <a:buSzPct val="100000"/>
              <a:buAutoNum type="arabicPeriod" startAt="5"/>
              <a:defRPr sz="2400">
                <a:latin typeface="Arial"/>
                <a:ea typeface="Arial"/>
                <a:cs typeface="Arial"/>
                <a:sym typeface="Arial"/>
              </a:defRPr>
            </a:pPr>
            <a:endParaRPr b="0"/>
          </a:p>
          <a:p>
            <a:pPr marL="742950" indent="-514350" defTabSz="685800">
              <a:buSzPct val="100000"/>
              <a:buAutoNum type="arabicPeriod" startAt="7"/>
              <a:defRPr sz="2400">
                <a:latin typeface="Arial"/>
                <a:ea typeface="Arial"/>
                <a:cs typeface="Arial"/>
                <a:sym typeface="Arial"/>
              </a:defRPr>
            </a:pPr>
            <a:endParaRPr b="0"/>
          </a:p>
          <a:p>
            <a:pPr indent="228600" defTabSz="685800">
              <a:defRPr sz="2400" b="1" u="sng">
                <a:latin typeface="Arial"/>
                <a:ea typeface="Arial"/>
                <a:cs typeface="Arial"/>
                <a:sym typeface="Arial"/>
              </a:defRPr>
            </a:pPr>
            <a:endParaRPr b="0"/>
          </a:p>
          <a:p>
            <a:pPr indent="228600" defTabSz="685800">
              <a:defRPr sz="2400">
                <a:latin typeface="Arial"/>
                <a:ea typeface="Arial"/>
                <a:cs typeface="Arial"/>
                <a:sym typeface="Arial"/>
              </a:defRPr>
            </a:pPr>
            <a:endParaRPr b="0"/>
          </a:p>
          <a:p>
            <a:pPr indent="228600" defTabSz="685800">
              <a:defRPr sz="2400" b="1" u="sng">
                <a:latin typeface="Arial"/>
                <a:ea typeface="Arial"/>
                <a:cs typeface="Arial"/>
                <a:sym typeface="Arial"/>
              </a:defRPr>
            </a:pPr>
            <a:endParaRPr b="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 name="Title 1"/>
          <p:cNvSpPr txBox="1">
            <a:spLocks noGrp="1"/>
          </p:cNvSpPr>
          <p:nvPr>
            <p:ph type="title"/>
          </p:nvPr>
        </p:nvSpPr>
        <p:spPr>
          <a:xfrm>
            <a:off x="304799" y="-1"/>
            <a:ext cx="5470528" cy="653856"/>
          </a:xfrm>
          <a:prstGeom prst="rect">
            <a:avLst/>
          </a:prstGeom>
        </p:spPr>
        <p:txBody>
          <a:bodyPr/>
          <a:lstStyle/>
          <a:p>
            <a:r>
              <a:t>&gt; YOUR TURN!</a:t>
            </a:r>
          </a:p>
        </p:txBody>
      </p:sp>
      <p:sp>
        <p:nvSpPr>
          <p:cNvPr id="900" name="Rectangle 4"/>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901" name="TextBox 5"/>
          <p:cNvSpPr txBox="1"/>
          <p:nvPr/>
        </p:nvSpPr>
        <p:spPr>
          <a:xfrm>
            <a:off x="304800" y="914400"/>
            <a:ext cx="8686800" cy="51131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b="1">
                <a:latin typeface="Arial"/>
                <a:ea typeface="Arial"/>
                <a:cs typeface="Arial"/>
                <a:sym typeface="Arial"/>
              </a:defRPr>
            </a:pPr>
            <a:r>
              <a:t>Assignment:</a:t>
            </a:r>
          </a:p>
          <a:p>
            <a:pPr>
              <a:defRPr>
                <a:latin typeface="Arial"/>
                <a:ea typeface="Arial"/>
                <a:cs typeface="Arial"/>
                <a:sym typeface="Arial"/>
              </a:defRPr>
            </a:pPr>
            <a:r>
              <a:t>Using GitHub and the Command Line:</a:t>
            </a:r>
          </a:p>
          <a:p>
            <a:pPr>
              <a:defRPr>
                <a:latin typeface="Arial"/>
                <a:ea typeface="Arial"/>
                <a:cs typeface="Arial"/>
                <a:sym typeface="Arial"/>
              </a:defRPr>
            </a:pPr>
            <a:endParaRPr/>
          </a:p>
          <a:p>
            <a:pPr marL="285750" indent="-285750">
              <a:buSzPct val="100000"/>
              <a:buFont typeface="Arial"/>
              <a:buChar char="•"/>
              <a:defRPr>
                <a:latin typeface="Arial"/>
                <a:ea typeface="Arial"/>
                <a:cs typeface="Arial"/>
                <a:sym typeface="Arial"/>
              </a:defRPr>
            </a:pPr>
            <a:r>
              <a:t>Create a new </a:t>
            </a:r>
            <a:r>
              <a:rPr b="1"/>
              <a:t>public GitHub repository </a:t>
            </a:r>
            <a:r>
              <a:t>and name it whatever you like. Be sure to check the box for “initialize this repository with a README.” </a:t>
            </a:r>
          </a:p>
          <a:p>
            <a:pPr marL="285750" indent="-285750">
              <a:buSzPct val="100000"/>
              <a:buFont typeface="Arial"/>
              <a:buChar char="•"/>
              <a:defRPr>
                <a:latin typeface="Arial"/>
                <a:ea typeface="Arial"/>
                <a:cs typeface="Arial"/>
                <a:sym typeface="Arial"/>
              </a:defRPr>
            </a:pPr>
            <a:endParaRPr/>
          </a:p>
          <a:p>
            <a:pPr marL="285750" indent="-285750">
              <a:buSzPct val="100000"/>
              <a:buFont typeface="Arial"/>
              <a:buChar char="•"/>
              <a:defRPr>
                <a:latin typeface="Arial"/>
                <a:ea typeface="Arial"/>
                <a:cs typeface="Arial"/>
                <a:sym typeface="Arial"/>
              </a:defRPr>
            </a:pPr>
            <a:r>
              <a:t>Next, </a:t>
            </a:r>
            <a:r>
              <a:rPr b="1"/>
              <a:t>clone</a:t>
            </a:r>
            <a:r>
              <a:t> the repo to your local directory. </a:t>
            </a:r>
          </a:p>
          <a:p>
            <a:pPr marL="285750" indent="-285750">
              <a:buSzPct val="100000"/>
              <a:buFont typeface="Arial"/>
              <a:buChar char="•"/>
              <a:defRPr>
                <a:latin typeface="Arial"/>
                <a:ea typeface="Arial"/>
                <a:cs typeface="Arial"/>
                <a:sym typeface="Arial"/>
              </a:defRPr>
            </a:pPr>
            <a:endParaRPr/>
          </a:p>
          <a:p>
            <a:pPr marL="285750" indent="-285750">
              <a:buSzPct val="100000"/>
              <a:buFont typeface="Arial"/>
              <a:buChar char="•"/>
              <a:defRPr>
                <a:latin typeface="Arial"/>
                <a:ea typeface="Arial"/>
                <a:cs typeface="Arial"/>
                <a:sym typeface="Arial"/>
              </a:defRPr>
            </a:pPr>
            <a:r>
              <a:t>Then create an HTML file inside the local directory.</a:t>
            </a:r>
          </a:p>
          <a:p>
            <a:pPr marL="285750" indent="-285750">
              <a:buSzPct val="100000"/>
              <a:buFont typeface="Arial"/>
              <a:buChar char="•"/>
              <a:defRPr>
                <a:latin typeface="Arial"/>
                <a:ea typeface="Arial"/>
                <a:cs typeface="Arial"/>
                <a:sym typeface="Arial"/>
              </a:defRPr>
            </a:pPr>
            <a:endParaRPr/>
          </a:p>
          <a:p>
            <a:pPr marL="285750" indent="-285750">
              <a:buSzPct val="100000"/>
              <a:buFont typeface="Arial"/>
              <a:buChar char="•"/>
              <a:defRPr b="1">
                <a:latin typeface="Arial"/>
                <a:ea typeface="Arial"/>
                <a:cs typeface="Arial"/>
                <a:sym typeface="Arial"/>
              </a:defRPr>
            </a:pPr>
            <a:r>
              <a:t>Add</a:t>
            </a:r>
            <a:r>
              <a:rPr b="0"/>
              <a:t>, </a:t>
            </a:r>
            <a:r>
              <a:t>Commit</a:t>
            </a:r>
            <a:r>
              <a:rPr b="0"/>
              <a:t>, and </a:t>
            </a:r>
            <a:r>
              <a:t>Push</a:t>
            </a:r>
            <a:r>
              <a:rPr b="0"/>
              <a:t> the code to GitHub.</a:t>
            </a:r>
          </a:p>
          <a:p>
            <a:pPr>
              <a:defRPr sz="1600">
                <a:latin typeface="Arial"/>
                <a:ea typeface="Arial"/>
                <a:cs typeface="Arial"/>
                <a:sym typeface="Arial"/>
              </a:defRPr>
            </a:pPr>
            <a:endParaRPr b="0"/>
          </a:p>
          <a:p>
            <a:pPr>
              <a:defRPr b="1">
                <a:latin typeface="Arial"/>
                <a:ea typeface="Arial"/>
                <a:cs typeface="Arial"/>
                <a:sym typeface="Arial"/>
              </a:defRPr>
            </a:pPr>
            <a:r>
              <a:t>Bonus:</a:t>
            </a:r>
            <a:endParaRPr u="sng"/>
          </a:p>
          <a:p>
            <a:pPr marL="342900" indent="-342900">
              <a:buSzPct val="100000"/>
              <a:buFont typeface="Arial"/>
              <a:buChar char="•"/>
              <a:defRPr>
                <a:latin typeface="Arial"/>
                <a:ea typeface="Arial"/>
                <a:cs typeface="Arial"/>
                <a:sym typeface="Arial"/>
              </a:defRPr>
            </a:pPr>
            <a:r>
              <a:t>Find a partner in class, and </a:t>
            </a:r>
            <a:r>
              <a:rPr b="1" u="sng"/>
              <a:t>fork</a:t>
            </a:r>
            <a:r>
              <a:t> </a:t>
            </a:r>
            <a:r>
              <a:rPr i="1"/>
              <a:t>their </a:t>
            </a:r>
            <a:r>
              <a:t>repository to your own GitHub account. Clone this forked repository to your local directory.</a:t>
            </a:r>
          </a:p>
          <a:p>
            <a:pPr marL="342900" indent="-342900">
              <a:buSzPct val="100000"/>
              <a:buFont typeface="Arial"/>
              <a:buChar char="•"/>
              <a:defRPr>
                <a:latin typeface="Arial"/>
                <a:ea typeface="Arial"/>
                <a:cs typeface="Arial"/>
                <a:sym typeface="Arial"/>
              </a:defRPr>
            </a:pPr>
            <a:endParaRPr/>
          </a:p>
          <a:p>
            <a:pPr marL="342900" indent="-342900">
              <a:buSzPct val="100000"/>
              <a:buFont typeface="Arial"/>
              <a:buChar char="•"/>
              <a:defRPr>
                <a:latin typeface="Arial"/>
                <a:ea typeface="Arial"/>
                <a:cs typeface="Arial"/>
                <a:sym typeface="Arial"/>
              </a:defRPr>
            </a:pPr>
            <a:r>
              <a:t>Add, Commit, and Push the code back to your forked copy. </a:t>
            </a:r>
          </a:p>
          <a:p>
            <a:pPr marL="342900" indent="-342900">
              <a:buSzPct val="100000"/>
              <a:buFont typeface="Arial"/>
              <a:buChar char="•"/>
              <a:defRPr>
                <a:latin typeface="Arial"/>
                <a:ea typeface="Arial"/>
                <a:cs typeface="Arial"/>
                <a:sym typeface="Arial"/>
              </a:defRPr>
            </a:pPr>
            <a:endParaRPr/>
          </a:p>
          <a:p>
            <a:pPr marL="342900" indent="-342900">
              <a:buSzPct val="100000"/>
              <a:buFont typeface="Arial"/>
              <a:buChar char="•"/>
              <a:defRPr>
                <a:latin typeface="Arial"/>
                <a:ea typeface="Arial"/>
                <a:cs typeface="Arial"/>
                <a:sym typeface="Arial"/>
              </a:defRPr>
            </a:pPr>
            <a:r>
              <a:t>Finally, submit a </a:t>
            </a:r>
            <a:r>
              <a:rPr b="1"/>
              <a:t>pull request</a:t>
            </a:r>
            <a:r>
              <a:t> to send your changes to your partner’s repo.</a:t>
            </a:r>
          </a:p>
        </p:txBody>
      </p:sp>
      <p:sp>
        <p:nvSpPr>
          <p:cNvPr id="902" name="TextBox 6"/>
          <p:cNvSpPr txBox="1"/>
          <p:nvPr/>
        </p:nvSpPr>
        <p:spPr>
          <a:xfrm>
            <a:off x="2514600" y="124824"/>
            <a:ext cx="6477000" cy="35066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r">
              <a:defRPr b="1">
                <a:latin typeface="Arial"/>
                <a:ea typeface="Arial"/>
                <a:cs typeface="Arial"/>
                <a:sym typeface="Arial"/>
              </a:defRPr>
            </a:pPr>
            <a:r>
              <a:t>Activity</a:t>
            </a:r>
            <a:r>
              <a:rPr b="0" i="1"/>
              <a:t>: </a:t>
            </a:r>
            <a:r>
              <a:rPr b="0"/>
              <a:t>Git Add, Commit, Push </a:t>
            </a:r>
            <a:r>
              <a:t>|  Suggested Time: </a:t>
            </a:r>
            <a:r>
              <a:rPr b="0"/>
              <a:t>20 min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 name="Title 1"/>
          <p:cNvSpPr txBox="1">
            <a:spLocks noGrp="1"/>
          </p:cNvSpPr>
          <p:nvPr>
            <p:ph type="title"/>
          </p:nvPr>
        </p:nvSpPr>
        <p:spPr>
          <a:xfrm>
            <a:off x="304799" y="-1"/>
            <a:ext cx="5470528" cy="653856"/>
          </a:xfrm>
          <a:prstGeom prst="rect">
            <a:avLst/>
          </a:prstGeom>
        </p:spPr>
        <p:txBody>
          <a:bodyPr/>
          <a:lstStyle/>
          <a:p>
            <a:r>
              <a:t>Still a Bit Lost? Never Worry!</a:t>
            </a:r>
          </a:p>
        </p:txBody>
      </p:sp>
      <p:pic>
        <p:nvPicPr>
          <p:cNvPr id="905" name="Picture 2" descr="Picture 2"/>
          <p:cNvPicPr>
            <a:picLocks noChangeAspect="1"/>
          </p:cNvPicPr>
          <p:nvPr/>
        </p:nvPicPr>
        <p:blipFill>
          <a:blip r:embed="rId2">
            <a:extLst/>
          </a:blip>
          <a:stretch>
            <a:fillRect/>
          </a:stretch>
        </p:blipFill>
        <p:spPr>
          <a:xfrm>
            <a:off x="278331" y="966787"/>
            <a:ext cx="4848226" cy="4924426"/>
          </a:xfrm>
          <a:prstGeom prst="rect">
            <a:avLst/>
          </a:prstGeom>
          <a:ln>
            <a:solidFill>
              <a:srgbClr val="5B9BD5"/>
            </a:solidFill>
          </a:ln>
        </p:spPr>
      </p:pic>
      <p:sp>
        <p:nvSpPr>
          <p:cNvPr id="906" name="TextBox 6"/>
          <p:cNvSpPr txBox="1"/>
          <p:nvPr/>
        </p:nvSpPr>
        <p:spPr>
          <a:xfrm>
            <a:off x="5257800" y="2514600"/>
            <a:ext cx="3733800" cy="11507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85750" indent="-285750">
              <a:buSzPct val="100000"/>
              <a:buFont typeface="Arial"/>
              <a:buChar char="•"/>
              <a:defRPr b="1">
                <a:latin typeface="Arial"/>
                <a:ea typeface="Arial"/>
                <a:cs typeface="Arial"/>
                <a:sym typeface="Arial"/>
              </a:defRPr>
            </a:pPr>
            <a:r>
              <a:t>Follow this handy Guide!</a:t>
            </a:r>
          </a:p>
          <a:p>
            <a:pPr marL="285750" indent="-285750">
              <a:buSzPct val="100000"/>
              <a:buFont typeface="Arial"/>
              <a:buChar char="•"/>
              <a:defRPr b="1">
                <a:latin typeface="Arial"/>
                <a:ea typeface="Arial"/>
                <a:cs typeface="Arial"/>
                <a:sym typeface="Arial"/>
              </a:defRPr>
            </a:pPr>
            <a:endParaRPr/>
          </a:p>
          <a:p>
            <a:pPr marL="285750" indent="-285750">
              <a:buSzPct val="100000"/>
              <a:buFont typeface="Arial"/>
              <a:buChar char="•"/>
              <a:defRPr>
                <a:latin typeface="Arial"/>
                <a:ea typeface="Arial"/>
                <a:cs typeface="Arial"/>
                <a:sym typeface="Arial"/>
              </a:defRPr>
            </a:pPr>
            <a:r>
              <a:t>Practice a few times on your own before our next class.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 name="Title 1"/>
          <p:cNvSpPr txBox="1">
            <a:spLocks noGrp="1"/>
          </p:cNvSpPr>
          <p:nvPr>
            <p:ph type="title"/>
          </p:nvPr>
        </p:nvSpPr>
        <p:spPr>
          <a:xfrm>
            <a:off x="304800" y="-1"/>
            <a:ext cx="6858000" cy="653856"/>
          </a:xfrm>
          <a:prstGeom prst="rect">
            <a:avLst/>
          </a:prstGeom>
        </p:spPr>
        <p:txBody>
          <a:bodyPr/>
          <a:lstStyle/>
          <a:p>
            <a:r>
              <a:t>If You’re Still Lost… Here’s a (Free) Course</a:t>
            </a:r>
          </a:p>
        </p:txBody>
      </p:sp>
      <p:pic>
        <p:nvPicPr>
          <p:cNvPr id="909" name="Picture 4" descr="Picture 4"/>
          <p:cNvPicPr>
            <a:picLocks noChangeAspect="1"/>
          </p:cNvPicPr>
          <p:nvPr/>
        </p:nvPicPr>
        <p:blipFill>
          <a:blip r:embed="rId2">
            <a:extLst/>
          </a:blip>
          <a:stretch>
            <a:fillRect/>
          </a:stretch>
        </p:blipFill>
        <p:spPr>
          <a:xfrm>
            <a:off x="990600" y="889866"/>
            <a:ext cx="7239000" cy="4834455"/>
          </a:xfrm>
          <a:prstGeom prst="rect">
            <a:avLst/>
          </a:prstGeom>
          <a:ln>
            <a:solidFill>
              <a:srgbClr val="DAE3F3"/>
            </a:solidFill>
          </a:ln>
        </p:spPr>
      </p:pic>
      <p:sp>
        <p:nvSpPr>
          <p:cNvPr id="910" name="Rectangle 5"/>
          <p:cNvSpPr txBox="1"/>
          <p:nvPr/>
        </p:nvSpPr>
        <p:spPr>
          <a:xfrm>
            <a:off x="2366460" y="5960332"/>
            <a:ext cx="4487279" cy="3506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a:latin typeface="Arial"/>
                <a:ea typeface="Arial"/>
                <a:cs typeface="Arial"/>
                <a:sym typeface="Arial"/>
              </a:defRPr>
            </a:lvl1pPr>
          </a:lstStyle>
          <a:p>
            <a:r>
              <a:rPr dirty="0"/>
              <a:t>https://www.codeschool.com/courses/try-git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4" name="Title 2"/>
          <p:cNvSpPr txBox="1">
            <a:spLocks noGrp="1"/>
          </p:cNvSpPr>
          <p:nvPr>
            <p:ph type="title"/>
          </p:nvPr>
        </p:nvSpPr>
        <p:spPr>
          <a:xfrm>
            <a:off x="304799" y="-1"/>
            <a:ext cx="5470528" cy="653856"/>
          </a:xfrm>
          <a:prstGeom prst="rect">
            <a:avLst/>
          </a:prstGeom>
        </p:spPr>
        <p:txBody>
          <a:bodyPr/>
          <a:lstStyle/>
          <a:p>
            <a:r>
              <a:rPr lang="en-US"/>
              <a:t>For </a:t>
            </a:r>
            <a:r>
              <a:t>Tomorrow</a:t>
            </a:r>
            <a:r>
              <a:rPr lang="en-US"/>
              <a:t>!</a:t>
            </a:r>
            <a:endParaRPr dirty="0"/>
          </a:p>
        </p:txBody>
      </p:sp>
      <p:sp>
        <p:nvSpPr>
          <p:cNvPr id="915" name="TextBox 3"/>
          <p:cNvSpPr txBox="1"/>
          <p:nvPr/>
        </p:nvSpPr>
        <p:spPr>
          <a:xfrm>
            <a:off x="304800" y="914400"/>
            <a:ext cx="8686800" cy="347787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000" b="1">
                <a:latin typeface="Arial"/>
                <a:ea typeface="Arial"/>
                <a:cs typeface="Arial"/>
                <a:sym typeface="Arial"/>
              </a:defRPr>
            </a:pPr>
            <a:r>
              <a:rPr dirty="0"/>
              <a:t>By Next Class You Should:</a:t>
            </a:r>
          </a:p>
          <a:p>
            <a:pPr marL="285750" indent="-285750">
              <a:buSzPct val="100000"/>
              <a:buFont typeface="Arial"/>
              <a:buChar char="•"/>
              <a:defRPr sz="2000">
                <a:latin typeface="Arial"/>
                <a:ea typeface="Arial"/>
                <a:cs typeface="Arial"/>
                <a:sym typeface="Arial"/>
              </a:defRPr>
            </a:pPr>
            <a:endParaRPr dirty="0"/>
          </a:p>
          <a:p>
            <a:pPr marL="285750" indent="-285750">
              <a:buSzPct val="100000"/>
              <a:buFont typeface="Arial"/>
              <a:buChar char="•"/>
              <a:defRPr sz="2000">
                <a:latin typeface="Arial"/>
                <a:ea typeface="Arial"/>
                <a:cs typeface="Arial"/>
                <a:sym typeface="Arial"/>
              </a:defRPr>
            </a:pPr>
            <a:r>
              <a:rPr dirty="0"/>
              <a:t>Re-do the Terminal example from class today. </a:t>
            </a:r>
          </a:p>
          <a:p>
            <a:pPr marL="285750" indent="-285750">
              <a:buSzPct val="100000"/>
              <a:buFont typeface="Arial"/>
              <a:buChar char="•"/>
              <a:defRPr sz="2000">
                <a:latin typeface="Arial"/>
                <a:ea typeface="Arial"/>
                <a:cs typeface="Arial"/>
                <a:sym typeface="Arial"/>
              </a:defRPr>
            </a:pPr>
            <a:endParaRPr dirty="0"/>
          </a:p>
          <a:p>
            <a:pPr marL="285750" indent="-285750">
              <a:buSzPct val="100000"/>
              <a:buFont typeface="Arial"/>
              <a:buChar char="•"/>
              <a:defRPr sz="2000">
                <a:latin typeface="Arial"/>
                <a:ea typeface="Arial"/>
                <a:cs typeface="Arial"/>
                <a:sym typeface="Arial"/>
              </a:defRPr>
            </a:pPr>
            <a:r>
              <a:rPr dirty="0"/>
              <a:t>Re-do the HTML example from class today. </a:t>
            </a:r>
          </a:p>
          <a:p>
            <a:pPr marL="742950" lvl="1" indent="-285750">
              <a:buSzPct val="100000"/>
              <a:buFont typeface="Arial"/>
              <a:buChar char="•"/>
              <a:defRPr sz="2000">
                <a:latin typeface="Arial"/>
                <a:ea typeface="Arial"/>
                <a:cs typeface="Arial"/>
                <a:sym typeface="Arial"/>
              </a:defRPr>
            </a:pPr>
            <a:endParaRPr dirty="0"/>
          </a:p>
          <a:p>
            <a:pPr marL="742950" lvl="1" indent="-285750">
              <a:buSzPct val="100000"/>
              <a:buFont typeface="Arial"/>
              <a:buChar char="•"/>
              <a:defRPr sz="2000">
                <a:latin typeface="Arial"/>
                <a:ea typeface="Arial"/>
                <a:cs typeface="Arial"/>
                <a:sym typeface="Arial"/>
              </a:defRPr>
            </a:pPr>
            <a:r>
              <a:rPr dirty="0"/>
              <a:t>Watch the Walkthrough Video if you felt a bit lost.  </a:t>
            </a:r>
          </a:p>
          <a:p>
            <a:pPr marL="285750" indent="-285750">
              <a:buSzPct val="100000"/>
              <a:buFont typeface="Arial"/>
              <a:buChar char="•"/>
              <a:defRPr sz="2000">
                <a:latin typeface="Arial"/>
                <a:ea typeface="Arial"/>
                <a:cs typeface="Arial"/>
                <a:sym typeface="Arial"/>
              </a:defRPr>
            </a:pPr>
            <a:endParaRPr dirty="0"/>
          </a:p>
          <a:p>
            <a:pPr marL="285750" indent="-285750">
              <a:buSzPct val="100000"/>
              <a:buFont typeface="Arial"/>
              <a:buChar char="•"/>
              <a:defRPr sz="2000">
                <a:latin typeface="Arial"/>
                <a:ea typeface="Arial"/>
                <a:cs typeface="Arial"/>
                <a:sym typeface="Arial"/>
              </a:defRPr>
            </a:pPr>
            <a:r>
              <a:rPr dirty="0"/>
              <a:t>Review the Git commands we learned and how to use them</a:t>
            </a:r>
          </a:p>
          <a:p>
            <a:pPr marL="285750" indent="-285750">
              <a:buSzPct val="100000"/>
              <a:buFont typeface="Arial"/>
              <a:buChar char="•"/>
              <a:defRPr sz="2000">
                <a:latin typeface="Arial"/>
                <a:ea typeface="Arial"/>
                <a:cs typeface="Arial"/>
                <a:sym typeface="Arial"/>
              </a:defRPr>
            </a:pPr>
            <a:endParaRPr dirty="0"/>
          </a:p>
          <a:p>
            <a:pPr marL="285750" indent="-285750">
              <a:buSzPct val="100000"/>
              <a:buFont typeface="Arial"/>
              <a:buChar char="•"/>
              <a:defRPr sz="2000">
                <a:latin typeface="Arial"/>
                <a:ea typeface="Arial"/>
                <a:cs typeface="Arial"/>
                <a:sym typeface="Arial"/>
              </a:defRPr>
            </a:pP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7" name="Title 1"/>
          <p:cNvSpPr txBox="1">
            <a:spLocks noGrp="1"/>
          </p:cNvSpPr>
          <p:nvPr>
            <p:ph type="title"/>
          </p:nvPr>
        </p:nvSpPr>
        <p:spPr>
          <a:xfrm>
            <a:off x="390606" y="2953542"/>
            <a:ext cx="8229601" cy="871859"/>
          </a:xfrm>
          <a:prstGeom prst="rect">
            <a:avLst/>
          </a:prstGeom>
        </p:spPr>
        <p:txBody>
          <a:bodyPr/>
          <a:lstStyle/>
          <a:p>
            <a:r>
              <a:t>Homework for Thursday!</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Title 1"/>
          <p:cNvSpPr txBox="1">
            <a:spLocks noGrp="1"/>
          </p:cNvSpPr>
          <p:nvPr>
            <p:ph type="title"/>
          </p:nvPr>
        </p:nvSpPr>
        <p:spPr>
          <a:xfrm>
            <a:off x="304800" y="-1"/>
            <a:ext cx="8077200" cy="653856"/>
          </a:xfrm>
          <a:prstGeom prst="rect">
            <a:avLst/>
          </a:prstGeom>
        </p:spPr>
        <p:txBody>
          <a:bodyPr/>
          <a:lstStyle/>
          <a:p>
            <a:r>
              <a:t>Student Instructional Staff Support</a:t>
            </a:r>
          </a:p>
        </p:txBody>
      </p:sp>
      <p:sp>
        <p:nvSpPr>
          <p:cNvPr id="375" name="Content Placeholder 2"/>
          <p:cNvSpPr txBox="1"/>
          <p:nvPr/>
        </p:nvSpPr>
        <p:spPr>
          <a:xfrm>
            <a:off x="289559" y="762000"/>
            <a:ext cx="8854442" cy="487427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indent="228600">
              <a:lnSpc>
                <a:spcPct val="90000"/>
              </a:lnSpc>
              <a:defRPr sz="2400" b="1">
                <a:latin typeface="Arial"/>
                <a:ea typeface="Arial"/>
                <a:cs typeface="Arial"/>
                <a:sym typeface="Arial"/>
              </a:defRPr>
            </a:pPr>
            <a:endParaRPr/>
          </a:p>
          <a:p>
            <a:pPr marL="571500" indent="-342900">
              <a:lnSpc>
                <a:spcPct val="90000"/>
              </a:lnSpc>
              <a:buSzPct val="100000"/>
              <a:buFont typeface="Arial"/>
              <a:buChar char="•"/>
              <a:defRPr sz="2400">
                <a:latin typeface="Arial"/>
                <a:ea typeface="Arial"/>
                <a:cs typeface="Arial"/>
                <a:sym typeface="Arial"/>
              </a:defRPr>
            </a:pPr>
            <a:r>
              <a:t> Office Hours (9:15-10am, 2:30-3pm) M-F </a:t>
            </a:r>
            <a:endParaRPr sz="2800"/>
          </a:p>
          <a:p>
            <a:pPr>
              <a:lnSpc>
                <a:spcPct val="90000"/>
              </a:lnSpc>
              <a:defRPr sz="2400">
                <a:latin typeface="Arial"/>
                <a:ea typeface="Arial"/>
                <a:cs typeface="Arial"/>
                <a:sym typeface="Arial"/>
              </a:defRPr>
            </a:pPr>
            <a:endParaRPr sz="2800"/>
          </a:p>
          <a:p>
            <a:pPr marL="571500" indent="-342900">
              <a:lnSpc>
                <a:spcPct val="90000"/>
              </a:lnSpc>
              <a:buSzPct val="100000"/>
              <a:buFont typeface="Arial"/>
              <a:buChar char="•"/>
              <a:defRPr sz="2400">
                <a:latin typeface="Arial"/>
                <a:ea typeface="Arial"/>
                <a:cs typeface="Arial"/>
                <a:sym typeface="Arial"/>
              </a:defRPr>
            </a:pPr>
            <a:endParaRPr sz="2800"/>
          </a:p>
          <a:p>
            <a:pPr marL="571500" indent="-342900">
              <a:lnSpc>
                <a:spcPct val="90000"/>
              </a:lnSpc>
              <a:buSzPct val="100000"/>
              <a:buFont typeface="Arial"/>
              <a:buChar char="•"/>
              <a:defRPr sz="2400">
                <a:latin typeface="Arial"/>
                <a:ea typeface="Arial"/>
                <a:cs typeface="Arial"/>
                <a:sym typeface="Arial"/>
              </a:defRPr>
            </a:pPr>
            <a:r>
              <a:t>Tutoring</a:t>
            </a:r>
            <a:endParaRPr sz="2800"/>
          </a:p>
          <a:p>
            <a:pPr marL="1028700" lvl="1" indent="-342900">
              <a:lnSpc>
                <a:spcPct val="90000"/>
              </a:lnSpc>
              <a:buSzPct val="100000"/>
              <a:buFont typeface="Arial"/>
              <a:buChar char="•"/>
              <a:defRPr sz="2400">
                <a:latin typeface="Arial"/>
                <a:ea typeface="Arial"/>
                <a:cs typeface="Arial"/>
                <a:sym typeface="Arial"/>
              </a:defRPr>
            </a:pPr>
            <a:r>
              <a:t>Speak with Shani or David</a:t>
            </a:r>
          </a:p>
          <a:p>
            <a:pPr marL="1485900" lvl="2" indent="-342900">
              <a:lnSpc>
                <a:spcPct val="90000"/>
              </a:lnSpc>
              <a:buSzPct val="100000"/>
              <a:buFont typeface="Arial"/>
              <a:buChar char="•"/>
              <a:defRPr sz="2000">
                <a:latin typeface="Arial"/>
                <a:ea typeface="Arial"/>
                <a:cs typeface="Arial"/>
                <a:sym typeface="Arial"/>
              </a:defRPr>
            </a:pPr>
            <a:r>
              <a:t>Procedure listed on Gitlab</a:t>
            </a:r>
          </a:p>
          <a:p>
            <a:pPr marL="1028700" lvl="1" indent="-342900">
              <a:lnSpc>
                <a:spcPct val="90000"/>
              </a:lnSpc>
              <a:buSzPct val="100000"/>
              <a:buFont typeface="Arial"/>
              <a:buChar char="•"/>
              <a:defRPr sz="2400">
                <a:latin typeface="Arial"/>
                <a:ea typeface="Arial"/>
                <a:cs typeface="Arial"/>
                <a:sym typeface="Arial"/>
              </a:defRPr>
            </a:pPr>
            <a:endParaRPr/>
          </a:p>
          <a:p>
            <a:pPr marL="571500" indent="-342900">
              <a:lnSpc>
                <a:spcPct val="90000"/>
              </a:lnSpc>
              <a:buSzPct val="100000"/>
              <a:buFont typeface="Arial"/>
              <a:buChar char="•"/>
              <a:defRPr sz="2400">
                <a:latin typeface="Arial"/>
                <a:ea typeface="Arial"/>
                <a:cs typeface="Arial"/>
                <a:sym typeface="Arial"/>
              </a:defRPr>
            </a:pPr>
            <a:r>
              <a:t>Organized Repository of all Activities and Concepts: Gitlab</a:t>
            </a:r>
          </a:p>
          <a:p>
            <a:pPr marL="1028700" lvl="1" indent="-342900">
              <a:lnSpc>
                <a:spcPct val="90000"/>
              </a:lnSpc>
              <a:buSzPct val="100000"/>
              <a:buFont typeface="Arial"/>
              <a:buChar char="•"/>
              <a:defRPr sz="2400">
                <a:latin typeface="Arial"/>
                <a:ea typeface="Arial"/>
                <a:cs typeface="Arial"/>
                <a:sym typeface="Arial"/>
              </a:defRPr>
            </a:pPr>
            <a:r>
              <a:t>Resources for lessons</a:t>
            </a:r>
          </a:p>
          <a:p>
            <a:pPr marL="1028700" lvl="1" indent="-342900">
              <a:lnSpc>
                <a:spcPct val="90000"/>
              </a:lnSpc>
              <a:buSzPct val="100000"/>
              <a:buFont typeface="Arial"/>
              <a:buChar char="•"/>
              <a:defRPr sz="2400">
                <a:latin typeface="Arial"/>
                <a:ea typeface="Arial"/>
                <a:cs typeface="Arial"/>
                <a:sym typeface="Arial"/>
              </a:defRPr>
            </a:pPr>
            <a:r>
              <a:t>Activities to review</a:t>
            </a:r>
          </a:p>
          <a:p>
            <a:pPr marL="1028700" lvl="1" indent="-342900">
              <a:lnSpc>
                <a:spcPct val="90000"/>
              </a:lnSpc>
              <a:buSzPct val="100000"/>
              <a:buFont typeface="Arial"/>
              <a:buChar char="•"/>
              <a:defRPr sz="2400">
                <a:latin typeface="Arial"/>
                <a:ea typeface="Arial"/>
                <a:cs typeface="Arial"/>
                <a:sym typeface="Arial"/>
              </a:defRPr>
            </a:pPr>
            <a:r>
              <a:t>Video Walk Throughs</a:t>
            </a:r>
          </a:p>
          <a:p>
            <a:pPr marL="1028700" lvl="1" indent="-342900">
              <a:lnSpc>
                <a:spcPct val="90000"/>
              </a:lnSpc>
              <a:buSzPct val="100000"/>
              <a:buFont typeface="Arial"/>
              <a:buChar char="•"/>
              <a:defRPr sz="2400">
                <a:latin typeface="Arial"/>
                <a:ea typeface="Arial"/>
                <a:cs typeface="Arial"/>
                <a:sym typeface="Arial"/>
              </a:defRPr>
            </a:pPr>
            <a:endParaRPr/>
          </a:p>
          <a:p>
            <a:pPr marL="571500" indent="-342900">
              <a:lnSpc>
                <a:spcPct val="90000"/>
              </a:lnSpc>
              <a:buSzPct val="100000"/>
              <a:buFont typeface="Arial"/>
              <a:buChar char="•"/>
              <a:defRPr sz="2400">
                <a:latin typeface="Arial"/>
                <a:ea typeface="Arial"/>
                <a:cs typeface="Arial"/>
                <a:sym typeface="Arial"/>
              </a:defRPr>
            </a:pPr>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Title 1"/>
          <p:cNvSpPr txBox="1">
            <a:spLocks noGrp="1"/>
          </p:cNvSpPr>
          <p:nvPr>
            <p:ph type="title"/>
          </p:nvPr>
        </p:nvSpPr>
        <p:spPr>
          <a:xfrm>
            <a:off x="304799" y="-1"/>
            <a:ext cx="5470528" cy="653856"/>
          </a:xfrm>
          <a:prstGeom prst="rect">
            <a:avLst/>
          </a:prstGeom>
        </p:spPr>
        <p:txBody>
          <a:bodyPr/>
          <a:lstStyle/>
          <a:p>
            <a:r>
              <a:t>But Remember…</a:t>
            </a:r>
          </a:p>
        </p:txBody>
      </p:sp>
      <p:sp>
        <p:nvSpPr>
          <p:cNvPr id="380" name="Content Placeholder 2"/>
          <p:cNvSpPr txBox="1"/>
          <p:nvPr/>
        </p:nvSpPr>
        <p:spPr>
          <a:xfrm>
            <a:off x="289559" y="762000"/>
            <a:ext cx="8583816" cy="266193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indent="228600" algn="ctr">
              <a:lnSpc>
                <a:spcPct val="90000"/>
              </a:lnSpc>
              <a:defRPr sz="4800">
                <a:latin typeface="Arial"/>
                <a:ea typeface="Arial"/>
                <a:cs typeface="Arial"/>
                <a:sym typeface="Arial"/>
              </a:defRPr>
            </a:pPr>
            <a:endParaRPr/>
          </a:p>
          <a:p>
            <a:pPr indent="228600" algn="ctr">
              <a:lnSpc>
                <a:spcPct val="90000"/>
              </a:lnSpc>
              <a:defRPr sz="4800">
                <a:latin typeface="Arial"/>
                <a:ea typeface="Arial"/>
                <a:cs typeface="Arial"/>
                <a:sym typeface="Arial"/>
              </a:defRPr>
            </a:pPr>
            <a:endParaRPr/>
          </a:p>
          <a:p>
            <a:pPr indent="228600" algn="ctr">
              <a:lnSpc>
                <a:spcPct val="90000"/>
              </a:lnSpc>
              <a:defRPr sz="4800">
                <a:latin typeface="Arial"/>
                <a:ea typeface="Arial"/>
                <a:cs typeface="Arial"/>
                <a:sym typeface="Arial"/>
              </a:defRPr>
            </a:pPr>
            <a:endParaRPr/>
          </a:p>
          <a:p>
            <a:pPr indent="228600" algn="ctr">
              <a:lnSpc>
                <a:spcPct val="90000"/>
              </a:lnSpc>
              <a:defRPr sz="4800">
                <a:latin typeface="Arial"/>
                <a:ea typeface="Arial"/>
                <a:cs typeface="Arial"/>
                <a:sym typeface="Arial"/>
              </a:defRPr>
            </a:pPr>
            <a:r>
              <a:t>Nothing good comes easy.</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UCF - Theme">
      <a:majorFont>
        <a:latin typeface="Helvetica"/>
        <a:ea typeface="Helvetica"/>
        <a:cs typeface="Helvetica"/>
      </a:majorFont>
      <a:minorFont>
        <a:latin typeface="Calibri"/>
        <a:ea typeface="Calibri"/>
        <a:cs typeface="Calibri"/>
      </a:minorFont>
    </a:fontScheme>
    <a:fmtScheme name="UCF -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UCF - Theme">
      <a:majorFont>
        <a:latin typeface="Helvetica"/>
        <a:ea typeface="Helvetica"/>
        <a:cs typeface="Helvetica"/>
      </a:majorFont>
      <a:minorFont>
        <a:latin typeface="Calibri"/>
        <a:ea typeface="Calibri"/>
        <a:cs typeface="Calibri"/>
      </a:minorFont>
    </a:fontScheme>
    <a:fmtScheme name="UCF -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3143</TotalTime>
  <Words>3204</Words>
  <Application>Microsoft Macintosh PowerPoint</Application>
  <PresentationFormat>On-screen Show (4:3)</PresentationFormat>
  <Paragraphs>610</Paragraphs>
  <Slides>76</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76</vt:i4>
      </vt:variant>
    </vt:vector>
  </HeadingPairs>
  <TitlesOfParts>
    <vt:vector size="81" baseType="lpstr">
      <vt:lpstr>Arial</vt:lpstr>
      <vt:lpstr>Calibri</vt:lpstr>
      <vt:lpstr>Calibri Light</vt:lpstr>
      <vt:lpstr>Roboto</vt:lpstr>
      <vt:lpstr>UCF - Theme</vt:lpstr>
      <vt:lpstr>The Zen of Coding</vt:lpstr>
      <vt:lpstr>Quick Introductions! (30 seconds) </vt:lpstr>
      <vt:lpstr>The Path of Learning</vt:lpstr>
      <vt:lpstr>Your Goals...</vt:lpstr>
      <vt:lpstr>“Why are you choosing to learn web development?”</vt:lpstr>
      <vt:lpstr>Your Goal = Our Goal</vt:lpstr>
      <vt:lpstr>Support Team</vt:lpstr>
      <vt:lpstr>Student Instructional Staff Support</vt:lpstr>
      <vt:lpstr>But Remember…</vt:lpstr>
      <vt:lpstr>Student Expectations: </vt:lpstr>
      <vt:lpstr>The Path of Learning</vt:lpstr>
      <vt:lpstr>Nothing Comes Easy…</vt:lpstr>
      <vt:lpstr>Obstacle #1 – The Great Confusion</vt:lpstr>
      <vt:lpstr>Obstacle #2 – The Great Doubt</vt:lpstr>
      <vt:lpstr>Obstacle #3 – The Great Distance</vt:lpstr>
      <vt:lpstr>Nothing Comes Easy…</vt:lpstr>
      <vt:lpstr>Learning is “Frustrating”</vt:lpstr>
      <vt:lpstr>Advice for the Journey</vt:lpstr>
      <vt:lpstr>Advice for the Journey</vt:lpstr>
      <vt:lpstr>Advice for the Journey</vt:lpstr>
      <vt:lpstr>Course Structure</vt:lpstr>
      <vt:lpstr>Daily Schedule</vt:lpstr>
      <vt:lpstr>Daily Schedule</vt:lpstr>
      <vt:lpstr>Collaborative and Individual Learning </vt:lpstr>
      <vt:lpstr>Asking Questions</vt:lpstr>
      <vt:lpstr>In Class Question Flow Response </vt:lpstr>
      <vt:lpstr>Virtual: Asking Question Steps</vt:lpstr>
      <vt:lpstr>Pre-Work</vt:lpstr>
      <vt:lpstr>Software Checklist</vt:lpstr>
      <vt:lpstr>Accounts Checklist</vt:lpstr>
      <vt:lpstr>On the Modern Web</vt:lpstr>
      <vt:lpstr>Full-Stack Development?</vt:lpstr>
      <vt:lpstr>The “Magic” of YouTube</vt:lpstr>
      <vt:lpstr>Full-Stack Development</vt:lpstr>
      <vt:lpstr>Full-Stack Development</vt:lpstr>
      <vt:lpstr>Full-Stack Development</vt:lpstr>
      <vt:lpstr>Google Fu – The Most Important Skill of All</vt:lpstr>
      <vt:lpstr>Let’s Get Crackin!</vt:lpstr>
      <vt:lpstr>Intro to Console / Terminal</vt:lpstr>
      <vt:lpstr>INSTRUCTOR DEMO</vt:lpstr>
      <vt:lpstr>&gt; YOUR TURN!</vt:lpstr>
      <vt:lpstr>&gt; YOUR TURN!</vt:lpstr>
      <vt:lpstr>LUNCH (40 Mins) @ 12:45</vt:lpstr>
      <vt:lpstr>Hello, HTML</vt:lpstr>
      <vt:lpstr>&lt;title&gt; Intro to HTML &lt;/title&gt;</vt:lpstr>
      <vt:lpstr>&gt; YOUR TURN</vt:lpstr>
      <vt:lpstr>YouTube Video Walkthrough!</vt:lpstr>
      <vt:lpstr>What / Why Git?</vt:lpstr>
      <vt:lpstr>Collaborative Coding</vt:lpstr>
      <vt:lpstr>The Group Project</vt:lpstr>
      <vt:lpstr>The Group Project</vt:lpstr>
      <vt:lpstr>The Group Project</vt:lpstr>
      <vt:lpstr>The Group Project</vt:lpstr>
      <vt:lpstr>The Group Project</vt:lpstr>
      <vt:lpstr>The Group Project</vt:lpstr>
      <vt:lpstr>The Group Project</vt:lpstr>
      <vt:lpstr>The Group Project – Tragedy #2</vt:lpstr>
      <vt:lpstr>The Group Project</vt:lpstr>
      <vt:lpstr>Version Control</vt:lpstr>
      <vt:lpstr>The Group Project</vt:lpstr>
      <vt:lpstr>PowerPoint Presentation</vt:lpstr>
      <vt:lpstr>The Group Project – Tragedy 2 (Revisited)</vt:lpstr>
      <vt:lpstr>The Group Project with version control</vt:lpstr>
      <vt:lpstr>The Group Project with version control</vt:lpstr>
      <vt:lpstr>The Group Project</vt:lpstr>
      <vt:lpstr>So… What’s this GitHub?</vt:lpstr>
      <vt:lpstr>Pushing and Pulling to GitHub</vt:lpstr>
      <vt:lpstr>Get Started with Git</vt:lpstr>
      <vt:lpstr>Git Demo!</vt:lpstr>
      <vt:lpstr>Basic Git Commands</vt:lpstr>
      <vt:lpstr>Basic Git Commands</vt:lpstr>
      <vt:lpstr>&gt; YOUR TURN!</vt:lpstr>
      <vt:lpstr>Still a Bit Lost? Never Worry!</vt:lpstr>
      <vt:lpstr>If You’re Still Lost… Here’s a (Free) Course</vt:lpstr>
      <vt:lpstr>For Tomorrow!</vt:lpstr>
      <vt:lpstr>Homework for Thursday!</vt:lpstr>
    </vt:vector>
  </TitlesOfParts>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Zen of Coding</dc:title>
  <cp:lastModifiedBy>DAVID HALLINAN</cp:lastModifiedBy>
  <cp:revision>24</cp:revision>
  <dcterms:modified xsi:type="dcterms:W3CDTF">2018-07-22T23:49:27Z</dcterms:modified>
</cp:coreProperties>
</file>